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9" r:id="rId11"/>
    <p:sldId id="270" r:id="rId12"/>
    <p:sldId id="271" r:id="rId13"/>
    <p:sldId id="272" r:id="rId14"/>
    <p:sldId id="273" r:id="rId15"/>
    <p:sldId id="264" r:id="rId16"/>
    <p:sldId id="267" r:id="rId1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66"/>
    <a:srgbClr val="FF5050"/>
    <a:srgbClr val="006600"/>
    <a:srgbClr val="FF00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45659" cy="496332"/>
          </a:xfrm>
          <a:prstGeom prst="rect">
            <a:avLst/>
          </a:prstGeom>
        </p:spPr>
        <p:txBody>
          <a:bodyPr vert="horz" lIns="95532" tIns="47766" rIns="95532" bIns="47766" rtlCol="0"/>
          <a:lstStyle>
            <a:lvl1pPr algn="l">
              <a:defRPr sz="1300"/>
            </a:lvl1pPr>
          </a:lstStyle>
          <a:p>
            <a:endParaRPr lang="it-IT"/>
          </a:p>
        </p:txBody>
      </p:sp>
      <p:sp>
        <p:nvSpPr>
          <p:cNvPr id="3" name="Segnaposto data 2"/>
          <p:cNvSpPr>
            <a:spLocks noGrp="1"/>
          </p:cNvSpPr>
          <p:nvPr>
            <p:ph type="dt" idx="1"/>
          </p:nvPr>
        </p:nvSpPr>
        <p:spPr>
          <a:xfrm>
            <a:off x="3850443" y="2"/>
            <a:ext cx="2945659" cy="496332"/>
          </a:xfrm>
          <a:prstGeom prst="rect">
            <a:avLst/>
          </a:prstGeom>
        </p:spPr>
        <p:txBody>
          <a:bodyPr vert="horz" lIns="95532" tIns="47766" rIns="95532" bIns="47766" rtlCol="0"/>
          <a:lstStyle>
            <a:lvl1pPr algn="r">
              <a:defRPr sz="1300"/>
            </a:lvl1pPr>
          </a:lstStyle>
          <a:p>
            <a:fld id="{40BE654D-4B49-49DA-977C-972DAEECF8B4}" type="datetimeFigureOut">
              <a:rPr lang="it-IT" smtClean="0"/>
              <a:pPr/>
              <a:t>26/07/2018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32" tIns="47766" rIns="95532" bIns="47766"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5532" tIns="47766" rIns="95532" bIns="47766"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5"/>
            <a:ext cx="2945659" cy="496332"/>
          </a:xfrm>
          <a:prstGeom prst="rect">
            <a:avLst/>
          </a:prstGeom>
        </p:spPr>
        <p:txBody>
          <a:bodyPr vert="horz" lIns="95532" tIns="47766" rIns="95532" bIns="47766" rtlCol="0" anchor="b"/>
          <a:lstStyle>
            <a:lvl1pPr algn="l">
              <a:defRPr sz="1300"/>
            </a:lvl1pPr>
          </a:lstStyle>
          <a:p>
            <a:endParaRPr lang="it-IT"/>
          </a:p>
        </p:txBody>
      </p:sp>
      <p:sp>
        <p:nvSpPr>
          <p:cNvPr id="7" name="Segnaposto numero diapositiva 6"/>
          <p:cNvSpPr>
            <a:spLocks noGrp="1"/>
          </p:cNvSpPr>
          <p:nvPr>
            <p:ph type="sldNum" sz="quarter" idx="5"/>
          </p:nvPr>
        </p:nvSpPr>
        <p:spPr>
          <a:xfrm>
            <a:off x="3850443" y="9428585"/>
            <a:ext cx="2945659" cy="496332"/>
          </a:xfrm>
          <a:prstGeom prst="rect">
            <a:avLst/>
          </a:prstGeom>
        </p:spPr>
        <p:txBody>
          <a:bodyPr vert="horz" lIns="95532" tIns="47766" rIns="95532" bIns="47766" rtlCol="0" anchor="b"/>
          <a:lstStyle>
            <a:lvl1pPr algn="r">
              <a:defRPr sz="1300"/>
            </a:lvl1pPr>
          </a:lstStyle>
          <a:p>
            <a:fld id="{706891F1-7B58-4332-BAFB-C8CA200FA897}" type="slidenum">
              <a:rPr lang="it-IT" smtClean="0"/>
              <a:pPr/>
              <a:t>‹N›</a:t>
            </a:fld>
            <a:endParaRPr lang="it-IT"/>
          </a:p>
        </p:txBody>
      </p:sp>
    </p:spTree>
    <p:extLst>
      <p:ext uri="{BB962C8B-B14F-4D97-AF65-F5344CB8AC3E}">
        <p14:creationId xmlns:p14="http://schemas.microsoft.com/office/powerpoint/2010/main" val="307561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06891F1-7B58-4332-BAFB-C8CA200FA897}" type="slidenum">
              <a:rPr lang="it-IT" smtClean="0"/>
              <a:pPr/>
              <a:t>1</a:t>
            </a:fld>
            <a:endParaRPr lang="it-IT"/>
          </a:p>
        </p:txBody>
      </p:sp>
    </p:spTree>
    <p:extLst>
      <p:ext uri="{BB962C8B-B14F-4D97-AF65-F5344CB8AC3E}">
        <p14:creationId xmlns:p14="http://schemas.microsoft.com/office/powerpoint/2010/main" val="133117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06891F1-7B58-4332-BAFB-C8CA200FA897}" type="slidenum">
              <a:rPr lang="it-IT" smtClean="0"/>
              <a:pPr/>
              <a:t>2</a:t>
            </a:fld>
            <a:endParaRPr lang="it-IT"/>
          </a:p>
        </p:txBody>
      </p:sp>
    </p:spTree>
    <p:extLst>
      <p:ext uri="{BB962C8B-B14F-4D97-AF65-F5344CB8AC3E}">
        <p14:creationId xmlns:p14="http://schemas.microsoft.com/office/powerpoint/2010/main" val="3119859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41187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135017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327266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257633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60280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148477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142762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305023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51655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148518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EDA465C-B550-4981-A28A-306F4AC1DA44}"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709EF-6844-4D80-9D6B-E930B1B20B69}" type="slidenum">
              <a:rPr lang="it-IT" smtClean="0"/>
              <a:pPr/>
              <a:t>‹N›</a:t>
            </a:fld>
            <a:endParaRPr lang="it-IT"/>
          </a:p>
        </p:txBody>
      </p:sp>
    </p:spTree>
    <p:extLst>
      <p:ext uri="{BB962C8B-B14F-4D97-AF65-F5344CB8AC3E}">
        <p14:creationId xmlns:p14="http://schemas.microsoft.com/office/powerpoint/2010/main" val="241082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A465C-B550-4981-A28A-306F4AC1DA44}" type="datetimeFigureOut">
              <a:rPr lang="it-IT" smtClean="0"/>
              <a:pPr/>
              <a:t>26/07/2018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709EF-6844-4D80-9D6B-E930B1B20B69}" type="slidenum">
              <a:rPr lang="it-IT" smtClean="0"/>
              <a:pPr/>
              <a:t>‹N›</a:t>
            </a:fld>
            <a:endParaRPr lang="it-IT"/>
          </a:p>
        </p:txBody>
      </p:sp>
    </p:spTree>
    <p:extLst>
      <p:ext uri="{BB962C8B-B14F-4D97-AF65-F5344CB8AC3E}">
        <p14:creationId xmlns:p14="http://schemas.microsoft.com/office/powerpoint/2010/main" val="371603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158128" y="502126"/>
            <a:ext cx="4348162" cy="67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1" i="0" u="none" strike="noStrike" cap="none" normalizeH="0" baseline="0" dirty="0">
                <a:ln>
                  <a:noFill/>
                </a:ln>
                <a:solidFill>
                  <a:schemeClr val="tx2">
                    <a:lumMod val="60000"/>
                    <a:lumOff val="40000"/>
                  </a:schemeClr>
                </a:solidFill>
                <a:effectLst/>
                <a:latin typeface="Arial" pitchFamily="34" charset="0"/>
                <a:cs typeface="Arial" pitchFamily="34" charset="0"/>
              </a:rPr>
              <a:t>Progetto Sociale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1"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1116012" y="1651845"/>
            <a:ext cx="6911975" cy="2376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7200" b="0" i="0" u="none" strike="noStrike" cap="none" normalizeH="0" baseline="0" dirty="0">
                <a:ln>
                  <a:noFill/>
                </a:ln>
                <a:solidFill>
                  <a:srgbClr val="3333FF"/>
                </a:solidFill>
                <a:effectLst/>
                <a:latin typeface="Impact" pitchFamily="34" charset="0"/>
                <a:cs typeface="Arial" pitchFamily="34" charset="0"/>
              </a:rPr>
              <a:t>LE PRATICHE DELLO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7200" b="0" i="0" u="none" strike="noStrike" cap="none" normalizeH="0" baseline="0" dirty="0">
                <a:ln>
                  <a:noFill/>
                </a:ln>
                <a:solidFill>
                  <a:srgbClr val="3333FF"/>
                </a:solidFill>
                <a:effectLst/>
                <a:latin typeface="Impact" pitchFamily="34" charset="0"/>
                <a:cs typeface="Arial" pitchFamily="34" charset="0"/>
              </a:rPr>
              <a:t>SPORT SOCIALE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pic>
        <p:nvPicPr>
          <p:cNvPr id="1028" name="Picture 4" descr="LOGO-CSAIN-PROGETTO-MIRATO-2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0" name="Picture 6" descr="LavoroPoliticheSociali[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0" name="CasellaDiTesto 9"/>
          <p:cNvSpPr txBox="1"/>
          <p:nvPr/>
        </p:nvSpPr>
        <p:spPr>
          <a:xfrm>
            <a:off x="467543" y="4113624"/>
            <a:ext cx="8208912" cy="923330"/>
          </a:xfrm>
          <a:prstGeom prst="rect">
            <a:avLst/>
          </a:prstGeom>
          <a:noFill/>
        </p:spPr>
        <p:txBody>
          <a:bodyPr wrap="square" rtlCol="0">
            <a:spAutoFit/>
          </a:bodyPr>
          <a:lstStyle/>
          <a:p>
            <a:pPr algn="ctr"/>
            <a:r>
              <a:rPr lang="it-IT" dirty="0"/>
              <a:t>Progetto finanziato dal Ministero del Lavoro e delle Politiche Sociali </a:t>
            </a:r>
          </a:p>
          <a:p>
            <a:pPr algn="ctr"/>
            <a:r>
              <a:rPr lang="it-IT" dirty="0"/>
              <a:t>nell’ambito delle iniziative e progetti di rilevanza nazionale ai sensi dell’articolo 72 del</a:t>
            </a:r>
          </a:p>
          <a:p>
            <a:pPr algn="ctr"/>
            <a:r>
              <a:rPr lang="it-IT" dirty="0"/>
              <a:t>Decreto Legislativo 3 Luglio 2017 n° 117 anno 2017</a:t>
            </a:r>
          </a:p>
        </p:txBody>
      </p:sp>
      <p:sp>
        <p:nvSpPr>
          <p:cNvPr id="2" name="CasellaDiTesto 1">
            <a:extLst>
              <a:ext uri="{FF2B5EF4-FFF2-40B4-BE49-F238E27FC236}">
                <a16:creationId xmlns:a16="http://schemas.microsoft.com/office/drawing/2014/main" id="{B2251F86-1D01-4B3D-8B10-3D3AA54F4E40}"/>
              </a:ext>
            </a:extLst>
          </p:cNvPr>
          <p:cNvSpPr txBox="1"/>
          <p:nvPr/>
        </p:nvSpPr>
        <p:spPr>
          <a:xfrm>
            <a:off x="611559" y="5451103"/>
            <a:ext cx="8064895" cy="923330"/>
          </a:xfrm>
          <a:prstGeom prst="rect">
            <a:avLst/>
          </a:prstGeom>
          <a:noFill/>
        </p:spPr>
        <p:txBody>
          <a:bodyPr wrap="square" rtlCol="0">
            <a:spAutoFit/>
          </a:bodyPr>
          <a:lstStyle/>
          <a:p>
            <a:pPr algn="ctr"/>
            <a:r>
              <a:rPr lang="it-IT" dirty="0"/>
              <a:t>In data 05 giugno 2018 è stata stipulata una convenzione tra il Ministero del Lavoro e delle Politiche Sociali e lo </a:t>
            </a:r>
            <a:r>
              <a:rPr lang="it-IT" dirty="0" err="1"/>
              <a:t>CSAIn</a:t>
            </a:r>
            <a:r>
              <a:rPr lang="it-IT" dirty="0"/>
              <a:t> per la realizzazione di questo progetto sociale</a:t>
            </a:r>
          </a:p>
          <a:p>
            <a:endParaRPr lang="it-IT" dirty="0"/>
          </a:p>
        </p:txBody>
      </p:sp>
    </p:spTree>
    <p:extLst>
      <p:ext uri="{BB962C8B-B14F-4D97-AF65-F5344CB8AC3E}">
        <p14:creationId xmlns:p14="http://schemas.microsoft.com/office/powerpoint/2010/main" val="254621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3558" y="421743"/>
            <a:ext cx="1396914" cy="917828"/>
          </a:xfrm>
          <a:prstGeom prst="rect">
            <a:avLst/>
          </a:prstGeom>
        </p:spPr>
      </p:pic>
      <p:sp>
        <p:nvSpPr>
          <p:cNvPr id="11" name="CasellaDiTesto 10">
            <a:extLst>
              <a:ext uri="{FF2B5EF4-FFF2-40B4-BE49-F238E27FC236}">
                <a16:creationId xmlns:a16="http://schemas.microsoft.com/office/drawing/2014/main" id="{3880020F-8D28-408E-9834-C99EEE52C8A3}"/>
              </a:ext>
            </a:extLst>
          </p:cNvPr>
          <p:cNvSpPr txBox="1"/>
          <p:nvPr/>
        </p:nvSpPr>
        <p:spPr>
          <a:xfrm>
            <a:off x="1570954" y="577824"/>
            <a:ext cx="5764695" cy="761747"/>
          </a:xfrm>
          <a:prstGeom prst="rect">
            <a:avLst/>
          </a:prstGeom>
          <a:noFill/>
        </p:spPr>
        <p:txBody>
          <a:bodyPr wrap="square" rtlCol="0">
            <a:spAutoFit/>
          </a:bodyPr>
          <a:lstStyle/>
          <a:p>
            <a:pPr algn="ctr"/>
            <a:r>
              <a:rPr lang="it-IT" sz="3000" b="1" dirty="0">
                <a:solidFill>
                  <a:schemeClr val="accent5">
                    <a:lumMod val="75000"/>
                  </a:schemeClr>
                </a:solidFill>
              </a:rPr>
              <a:t>ANALISI DELLE AZIONI</a:t>
            </a:r>
            <a:endParaRPr lang="it-IT" sz="3000" dirty="0">
              <a:solidFill>
                <a:schemeClr val="accent5">
                  <a:lumMod val="75000"/>
                </a:schemeClr>
              </a:solidFill>
            </a:endParaRPr>
          </a:p>
          <a:p>
            <a:endParaRPr lang="it-IT" sz="1350" dirty="0"/>
          </a:p>
        </p:txBody>
      </p:sp>
      <p:sp>
        <p:nvSpPr>
          <p:cNvPr id="2" name="CasellaDiTesto 1">
            <a:extLst>
              <a:ext uri="{FF2B5EF4-FFF2-40B4-BE49-F238E27FC236}">
                <a16:creationId xmlns:a16="http://schemas.microsoft.com/office/drawing/2014/main" id="{DDE7F9E1-D534-404F-8C41-CB8CA133A72F}"/>
              </a:ext>
            </a:extLst>
          </p:cNvPr>
          <p:cNvSpPr txBox="1"/>
          <p:nvPr/>
        </p:nvSpPr>
        <p:spPr>
          <a:xfrm>
            <a:off x="271127" y="1825110"/>
            <a:ext cx="8601746" cy="445506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just"/>
            <a:r>
              <a:rPr lang="it-IT" dirty="0"/>
              <a:t>Il Progetto si articola in 10 </a:t>
            </a:r>
            <a:r>
              <a:rPr lang="it-IT" b="1" dirty="0"/>
              <a:t>azioni</a:t>
            </a:r>
            <a:r>
              <a:rPr lang="it-IT" dirty="0"/>
              <a:t> (WP) che avranno tempi e modalità di attuazione con ricadute diverse sia in fase organizzativa che in fase gestionale.</a:t>
            </a:r>
          </a:p>
          <a:p>
            <a:pPr algn="just"/>
            <a:r>
              <a:rPr lang="it-IT" dirty="0"/>
              <a:t> </a:t>
            </a:r>
          </a:p>
          <a:p>
            <a:pPr algn="just"/>
            <a:r>
              <a:rPr lang="it-IT" dirty="0"/>
              <a:t>Ci sono alcune</a:t>
            </a:r>
            <a:r>
              <a:rPr lang="it-IT" b="1" dirty="0"/>
              <a:t> azioni</a:t>
            </a:r>
            <a:r>
              <a:rPr lang="it-IT" dirty="0"/>
              <a:t> (d’ora in avanti </a:t>
            </a:r>
            <a:r>
              <a:rPr lang="it-IT" b="1" dirty="0"/>
              <a:t>WP)</a:t>
            </a:r>
            <a:r>
              <a:rPr lang="it-IT" dirty="0"/>
              <a:t> che avranno una ricaduta organizzativa e gestionale a livello di struttura centrale </a:t>
            </a:r>
            <a:r>
              <a:rPr lang="it-IT" b="1" dirty="0"/>
              <a:t>(WP1, WP3, WP8, WP9, WP10)</a:t>
            </a:r>
            <a:r>
              <a:rPr lang="it-IT" dirty="0"/>
              <a:t> altre che avranno una ricaduta a livello territoriale </a:t>
            </a:r>
            <a:r>
              <a:rPr lang="it-IT" b="1" dirty="0"/>
              <a:t>(WP5, WP6, WP7)</a:t>
            </a:r>
            <a:r>
              <a:rPr lang="it-IT" dirty="0"/>
              <a:t> e due  (</a:t>
            </a:r>
            <a:r>
              <a:rPr lang="it-IT" b="1" dirty="0"/>
              <a:t>WP2, WP4)</a:t>
            </a:r>
            <a:r>
              <a:rPr lang="it-IT" dirty="0"/>
              <a:t> che avranno una ricaduta trasversale. </a:t>
            </a:r>
          </a:p>
          <a:p>
            <a:pPr algn="just"/>
            <a:r>
              <a:rPr lang="it-IT" dirty="0"/>
              <a:t>In questa presentazione, analizzeremo solo quelle con ricaduta trasversale e territoriale</a:t>
            </a:r>
            <a:endParaRPr lang="it-IT" b="1" dirty="0"/>
          </a:p>
          <a:p>
            <a:pPr algn="just"/>
            <a:r>
              <a:rPr lang="it-IT" dirty="0"/>
              <a:t> </a:t>
            </a:r>
          </a:p>
          <a:p>
            <a:pPr algn="just"/>
            <a:r>
              <a:rPr lang="it-IT" dirty="0"/>
              <a:t>Durante ognuna delle azioni previste si dovranno realizzare delle attività specifiche e raggiungere dei risultati specifici, che saranno monitorati e valutati da una persona esterna (Valutatore) che sarà incaricato dalla struttura centrale. Gli strumenti di valutazione saranno elaborati e validati dal Comitato di Gestione del Progetto.</a:t>
            </a:r>
          </a:p>
          <a:p>
            <a:r>
              <a:rPr lang="it-IT" dirty="0"/>
              <a:t> </a:t>
            </a:r>
          </a:p>
          <a:p>
            <a:pPr algn="ctr"/>
            <a:r>
              <a:rPr lang="it-IT" b="1" dirty="0"/>
              <a:t>Il progetto è iniziato il 20 giugno e terminerà a fine dicembre 2019</a:t>
            </a:r>
            <a:endParaRPr lang="it-IT" dirty="0"/>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FA93E077-2F35-4AFE-918B-E53028E79E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45" y="205657"/>
            <a:ext cx="1193400" cy="1350000"/>
          </a:xfrm>
          <a:prstGeom prst="rect">
            <a:avLst/>
          </a:prstGeom>
        </p:spPr>
      </p:pic>
    </p:spTree>
    <p:extLst>
      <p:ext uri="{BB962C8B-B14F-4D97-AF65-F5344CB8AC3E}">
        <p14:creationId xmlns:p14="http://schemas.microsoft.com/office/powerpoint/2010/main" val="53879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3557" y="386684"/>
            <a:ext cx="1396914" cy="917828"/>
          </a:xfrm>
          <a:prstGeom prst="rect">
            <a:avLst/>
          </a:prstGeom>
        </p:spPr>
      </p:pic>
      <p:sp>
        <p:nvSpPr>
          <p:cNvPr id="2" name="CasellaDiTesto 1">
            <a:extLst>
              <a:ext uri="{FF2B5EF4-FFF2-40B4-BE49-F238E27FC236}">
                <a16:creationId xmlns:a16="http://schemas.microsoft.com/office/drawing/2014/main" id="{B9E00695-0A10-47ED-96AD-83B16C8338FF}"/>
              </a:ext>
            </a:extLst>
          </p:cNvPr>
          <p:cNvSpPr txBox="1"/>
          <p:nvPr/>
        </p:nvSpPr>
        <p:spPr>
          <a:xfrm>
            <a:off x="331848" y="1988840"/>
            <a:ext cx="8480303" cy="423962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lvl="0"/>
            <a:r>
              <a:rPr lang="it-IT" sz="1600" dirty="0"/>
              <a:t>Nei 5 mesi di attuazione ( dal 2 al 6 mese di progetto) della</a:t>
            </a:r>
            <a:r>
              <a:rPr lang="it-IT" sz="1600" b="1" dirty="0"/>
              <a:t>  WP 2, </a:t>
            </a:r>
            <a:r>
              <a:rPr lang="it-IT" sz="1600" dirty="0"/>
              <a:t>che ha per obiettivo la conoscenza dei bisogni delle specifiche pratiche sportive diffuse sul territorio</a:t>
            </a:r>
            <a:r>
              <a:rPr lang="it-IT" sz="1600" b="1" dirty="0"/>
              <a:t>  </a:t>
            </a:r>
            <a:r>
              <a:rPr lang="it-IT" sz="1600" dirty="0"/>
              <a:t>in relazione con i gruppi target del progetto</a:t>
            </a:r>
            <a:r>
              <a:rPr lang="it-IT" sz="1600" b="1" dirty="0"/>
              <a:t> (giovani, soggetti vulnerabili, anziani), </a:t>
            </a:r>
            <a:r>
              <a:rPr lang="it-IT" sz="1600" dirty="0"/>
              <a:t>le attività da realizzare</a:t>
            </a:r>
            <a:r>
              <a:rPr lang="it-IT" sz="1600" b="1" dirty="0"/>
              <a:t>  </a:t>
            </a:r>
            <a:r>
              <a:rPr lang="it-IT" sz="1600" dirty="0"/>
              <a:t>sul territorio</a:t>
            </a:r>
            <a:r>
              <a:rPr lang="it-IT" sz="1600" b="1" dirty="0"/>
              <a:t> </a:t>
            </a:r>
            <a:r>
              <a:rPr lang="it-IT" sz="1600" dirty="0"/>
              <a:t>saranno:</a:t>
            </a:r>
          </a:p>
          <a:p>
            <a:pPr lvl="0"/>
            <a:endParaRPr lang="it-IT" sz="1600" dirty="0"/>
          </a:p>
          <a:p>
            <a:pPr marL="214313" indent="-214313">
              <a:buFont typeface="Arial" panose="020B0604020202020204" pitchFamily="34" charset="0"/>
              <a:buChar char="•"/>
            </a:pPr>
            <a:r>
              <a:rPr lang="it-IT" sz="1600" b="1" dirty="0"/>
              <a:t>Raggiungere 340 aziende a livello nazionale</a:t>
            </a:r>
            <a:r>
              <a:rPr lang="it-IT" sz="1600" dirty="0"/>
              <a:t> ( almeno19 per regione) con interviste telefoniche, o focus group, o somministrazione di questionari specifici sui bisogni delle specifiche pratiche sportive</a:t>
            </a:r>
          </a:p>
          <a:p>
            <a:pPr marL="214313" indent="-214313">
              <a:buFont typeface="Arial" panose="020B0604020202020204" pitchFamily="34" charset="0"/>
              <a:buChar char="•"/>
            </a:pPr>
            <a:r>
              <a:rPr lang="it-IT" sz="1600" b="1" dirty="0"/>
              <a:t>Raggiungere n. 100 associazioni di volontariato</a:t>
            </a:r>
            <a:r>
              <a:rPr lang="it-IT" sz="1600" dirty="0"/>
              <a:t>  (almeno 6 per regione) con interviste telefoniche, o focus group, o somministrazione di questionari specifici sui bisogni delle specifiche pratiche sportive</a:t>
            </a:r>
          </a:p>
          <a:p>
            <a:pPr marL="214313" indent="-214313">
              <a:buFont typeface="Arial" panose="020B0604020202020204" pitchFamily="34" charset="0"/>
              <a:buChar char="•"/>
            </a:pPr>
            <a:r>
              <a:rPr lang="it-IT" sz="1600" b="1" dirty="0"/>
              <a:t>Raggiungere 51 scuole</a:t>
            </a:r>
            <a:r>
              <a:rPr lang="it-IT" sz="1600" dirty="0"/>
              <a:t> (medie inferiori e superiori, almeno 3 per regione) con interviste telefoniche, o focus group, o somministrazione di questionari specifici sui bisogni delle specifiche pratiche sportive</a:t>
            </a:r>
          </a:p>
          <a:p>
            <a:pPr marL="214313" indent="-214313">
              <a:buFont typeface="Arial" panose="020B0604020202020204" pitchFamily="34" charset="0"/>
              <a:buChar char="•"/>
            </a:pPr>
            <a:r>
              <a:rPr lang="it-IT" sz="1600" b="1" dirty="0"/>
              <a:t>Organizzare un seminario</a:t>
            </a:r>
            <a:r>
              <a:rPr lang="it-IT" sz="1600" dirty="0"/>
              <a:t> di presentazione del report sociale con i risultati della ricerca relativamente all’ambito territoriale e lancio delle proposte operative del progetto</a:t>
            </a:r>
          </a:p>
          <a:p>
            <a:endParaRPr lang="it-IT" sz="1350" dirty="0"/>
          </a:p>
        </p:txBody>
      </p:sp>
      <p:sp>
        <p:nvSpPr>
          <p:cNvPr id="3" name="CasellaDiTesto 2">
            <a:extLst>
              <a:ext uri="{FF2B5EF4-FFF2-40B4-BE49-F238E27FC236}">
                <a16:creationId xmlns:a16="http://schemas.microsoft.com/office/drawing/2014/main" id="{6DB3E60E-F777-4099-89FC-51FFE96B3161}"/>
              </a:ext>
            </a:extLst>
          </p:cNvPr>
          <p:cNvSpPr txBox="1"/>
          <p:nvPr/>
        </p:nvSpPr>
        <p:spPr>
          <a:xfrm>
            <a:off x="1356929" y="426883"/>
            <a:ext cx="6152321" cy="1131079"/>
          </a:xfrm>
          <a:prstGeom prst="rect">
            <a:avLst/>
          </a:prstGeom>
          <a:noFill/>
        </p:spPr>
        <p:txBody>
          <a:bodyPr wrap="square" rtlCol="0">
            <a:spAutoFit/>
          </a:bodyPr>
          <a:lstStyle/>
          <a:p>
            <a:pPr algn="ctr"/>
            <a:r>
              <a:rPr lang="it-IT" sz="2700" b="1" dirty="0">
                <a:solidFill>
                  <a:schemeClr val="accent5">
                    <a:lumMod val="75000"/>
                  </a:schemeClr>
                </a:solidFill>
              </a:rPr>
              <a:t>AZIONI PRATICHE a ricaduta trasversale:</a:t>
            </a:r>
          </a:p>
          <a:p>
            <a:pPr algn="ctr"/>
            <a:r>
              <a:rPr lang="it-IT" sz="2700" b="1" dirty="0">
                <a:solidFill>
                  <a:schemeClr val="accent5">
                    <a:lumMod val="75000"/>
                  </a:schemeClr>
                </a:solidFill>
              </a:rPr>
              <a:t>WP2 Analisi dei bisogni sportivi</a:t>
            </a:r>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F7F75DF6-B4F2-4931-8EC6-FA8B87BF2F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529" y="260648"/>
            <a:ext cx="1193400" cy="1350000"/>
          </a:xfrm>
          <a:prstGeom prst="rect">
            <a:avLst/>
          </a:prstGeom>
        </p:spPr>
      </p:pic>
    </p:spTree>
    <p:extLst>
      <p:ext uri="{BB962C8B-B14F-4D97-AF65-F5344CB8AC3E}">
        <p14:creationId xmlns:p14="http://schemas.microsoft.com/office/powerpoint/2010/main" val="135410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747" y="386683"/>
            <a:ext cx="1396914" cy="917828"/>
          </a:xfrm>
          <a:prstGeom prst="rect">
            <a:avLst/>
          </a:prstGeom>
        </p:spPr>
      </p:pic>
      <p:sp>
        <p:nvSpPr>
          <p:cNvPr id="2" name="CasellaDiTesto 1">
            <a:extLst>
              <a:ext uri="{FF2B5EF4-FFF2-40B4-BE49-F238E27FC236}">
                <a16:creationId xmlns:a16="http://schemas.microsoft.com/office/drawing/2014/main" id="{B9E00695-0A10-47ED-96AD-83B16C8338FF}"/>
              </a:ext>
            </a:extLst>
          </p:cNvPr>
          <p:cNvSpPr txBox="1"/>
          <p:nvPr/>
        </p:nvSpPr>
        <p:spPr>
          <a:xfrm>
            <a:off x="480358" y="1756236"/>
            <a:ext cx="8480303" cy="453970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lvl="0" algn="just"/>
            <a:r>
              <a:rPr lang="it-IT" sz="1700" dirty="0"/>
              <a:t>Nei 4 mesi di attuazione (dal 3 a 6 mese di progetto) della</a:t>
            </a:r>
            <a:r>
              <a:rPr lang="it-IT" sz="1700" b="1" dirty="0"/>
              <a:t>  WP4, l’</a:t>
            </a:r>
            <a:r>
              <a:rPr lang="it-IT" sz="1700" dirty="0"/>
              <a:t>obiettivo sarà la costituzione di una rete sociale, per la promozione di una cultura sportiva basata sulla solidarietà  e sul benessere sociale di tutti. Tale obiettivo si raggiungerà attraverso  la sottoscrizione di  accordi di collaborazione con altre associazioni di volontariato del territorio sui temi dello sport sociale e con le scuole del territorio in modo da poter implementare la pratica sportiva come attività di prevenzione del disagio giovanile. Le attività da realizzare sul territorio saranno:</a:t>
            </a:r>
          </a:p>
          <a:p>
            <a:pPr marL="214313" indent="-214313" algn="just">
              <a:buFont typeface="Arial" panose="020B0604020202020204" pitchFamily="34" charset="0"/>
              <a:buChar char="•"/>
            </a:pPr>
            <a:r>
              <a:rPr lang="it-IT" sz="1700" b="1" dirty="0"/>
              <a:t>Sottoscrivere 100 protocolli di intesa a livello nazionale</a:t>
            </a:r>
            <a:r>
              <a:rPr lang="it-IT" sz="1700" dirty="0"/>
              <a:t> (almeno 6 per regione) con organizzazioni di volontariato presenti sul territorio sull’implementazione dello sport sociale</a:t>
            </a:r>
          </a:p>
          <a:p>
            <a:pPr marL="214313" indent="-214313" algn="just">
              <a:buFont typeface="Arial" panose="020B0604020202020204" pitchFamily="34" charset="0"/>
              <a:buChar char="•"/>
            </a:pPr>
            <a:r>
              <a:rPr lang="it-IT" sz="1700" b="1" dirty="0"/>
              <a:t>Sottoscrivere 51 protocolli di intesa con scuole presenti sul territorio a livello nazionale</a:t>
            </a:r>
            <a:r>
              <a:rPr lang="it-IT" sz="1700" dirty="0"/>
              <a:t> (almeno 3 per regione) sull’implementazione della pratica sportiva come forma di prevenzione del disagio sociale</a:t>
            </a:r>
          </a:p>
          <a:p>
            <a:pPr marL="214313" indent="-214313" algn="just">
              <a:buFont typeface="Arial" panose="020B0604020202020204" pitchFamily="34" charset="0"/>
              <a:buChar char="•"/>
            </a:pPr>
            <a:r>
              <a:rPr lang="it-IT" sz="1700" b="1" dirty="0"/>
              <a:t>Coinvolgere 51 associazioni di anziani e /o centri anziani</a:t>
            </a:r>
            <a:r>
              <a:rPr lang="it-IT" sz="1700" dirty="0"/>
              <a:t> (almeno 3 per regione) all’interno della rete per la diffusione dello sport come forma di prevenzione del disagio sociale </a:t>
            </a:r>
          </a:p>
          <a:p>
            <a:pPr marL="214313" indent="-214313" algn="just">
              <a:buFont typeface="Arial" panose="020B0604020202020204" pitchFamily="34" charset="0"/>
              <a:buChar char="•"/>
            </a:pPr>
            <a:r>
              <a:rPr lang="it-IT" sz="1700" b="1" dirty="0"/>
              <a:t>Coinvolgimento di altre realtà del terzo settore</a:t>
            </a:r>
            <a:r>
              <a:rPr lang="it-IT" sz="1700" dirty="0"/>
              <a:t> all’interno della rete per la diffusione dello sport come forma di prevenzione del disagio sociale</a:t>
            </a:r>
          </a:p>
          <a:p>
            <a:pPr marL="214313" indent="-214313" algn="just">
              <a:buFont typeface="Arial" panose="020B0604020202020204" pitchFamily="34" charset="0"/>
              <a:buChar char="•"/>
            </a:pPr>
            <a:r>
              <a:rPr lang="it-IT" sz="1700" b="1" dirty="0"/>
              <a:t>Organizzazione di 3 incontri della costituenda rete sociale</a:t>
            </a:r>
            <a:r>
              <a:rPr lang="it-IT" sz="1700" dirty="0"/>
              <a:t> a livello regionale sulla organizzazione ed il funzionamento della rete</a:t>
            </a:r>
          </a:p>
        </p:txBody>
      </p:sp>
      <p:sp>
        <p:nvSpPr>
          <p:cNvPr id="3" name="CasellaDiTesto 2">
            <a:extLst>
              <a:ext uri="{FF2B5EF4-FFF2-40B4-BE49-F238E27FC236}">
                <a16:creationId xmlns:a16="http://schemas.microsoft.com/office/drawing/2014/main" id="{6DB3E60E-F777-4099-89FC-51FFE96B3161}"/>
              </a:ext>
            </a:extLst>
          </p:cNvPr>
          <p:cNvSpPr txBox="1"/>
          <p:nvPr/>
        </p:nvSpPr>
        <p:spPr>
          <a:xfrm>
            <a:off x="1375810" y="307947"/>
            <a:ext cx="6152321" cy="1546577"/>
          </a:xfrm>
          <a:prstGeom prst="rect">
            <a:avLst/>
          </a:prstGeom>
          <a:noFill/>
        </p:spPr>
        <p:txBody>
          <a:bodyPr wrap="square" rtlCol="0">
            <a:spAutoFit/>
          </a:bodyPr>
          <a:lstStyle/>
          <a:p>
            <a:pPr algn="ctr"/>
            <a:r>
              <a:rPr lang="it-IT" sz="2700" b="1" dirty="0">
                <a:solidFill>
                  <a:schemeClr val="accent5">
                    <a:lumMod val="75000"/>
                  </a:schemeClr>
                </a:solidFill>
              </a:rPr>
              <a:t>AZIONI PRATICHE a ricaduta trasversale:</a:t>
            </a:r>
          </a:p>
          <a:p>
            <a:pPr algn="ctr"/>
            <a:r>
              <a:rPr lang="it-IT" sz="2700" b="1" dirty="0">
                <a:solidFill>
                  <a:schemeClr val="accent5">
                    <a:lumMod val="75000"/>
                  </a:schemeClr>
                </a:solidFill>
              </a:rPr>
              <a:t>WP4 Organizzazione della rete sociale </a:t>
            </a:r>
          </a:p>
          <a:p>
            <a:pPr algn="ctr"/>
            <a:r>
              <a:rPr lang="it-IT" sz="2700" b="1" dirty="0">
                <a:solidFill>
                  <a:schemeClr val="accent5">
                    <a:lumMod val="75000"/>
                  </a:schemeClr>
                </a:solidFill>
              </a:rPr>
              <a:t>per la promozione dello sport sociale</a:t>
            </a:r>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B88E9E8D-4C8D-406A-B160-307CADD77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410" y="406236"/>
            <a:ext cx="1193400" cy="1350000"/>
          </a:xfrm>
          <a:prstGeom prst="rect">
            <a:avLst/>
          </a:prstGeom>
        </p:spPr>
      </p:pic>
    </p:spTree>
    <p:extLst>
      <p:ext uri="{BB962C8B-B14F-4D97-AF65-F5344CB8AC3E}">
        <p14:creationId xmlns:p14="http://schemas.microsoft.com/office/powerpoint/2010/main" val="152265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1732" y="386051"/>
            <a:ext cx="1396914" cy="917828"/>
          </a:xfrm>
          <a:prstGeom prst="rect">
            <a:avLst/>
          </a:prstGeom>
        </p:spPr>
      </p:pic>
      <p:sp>
        <p:nvSpPr>
          <p:cNvPr id="2" name="CasellaDiTesto 1">
            <a:extLst>
              <a:ext uri="{FF2B5EF4-FFF2-40B4-BE49-F238E27FC236}">
                <a16:creationId xmlns:a16="http://schemas.microsoft.com/office/drawing/2014/main" id="{B9E00695-0A10-47ED-96AD-83B16C8338FF}"/>
              </a:ext>
            </a:extLst>
          </p:cNvPr>
          <p:cNvSpPr txBox="1"/>
          <p:nvPr/>
        </p:nvSpPr>
        <p:spPr>
          <a:xfrm>
            <a:off x="331848" y="1988840"/>
            <a:ext cx="8480303" cy="417806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lvl="0"/>
            <a:r>
              <a:rPr lang="it-IT" dirty="0"/>
              <a:t>Negli 8 mesi di attuazione (dal 7 al 14 mese di progetto)  della</a:t>
            </a:r>
            <a:r>
              <a:rPr lang="it-IT" b="1" dirty="0"/>
              <a:t> WP5, </a:t>
            </a:r>
            <a:r>
              <a:rPr lang="it-IT" dirty="0"/>
              <a:t>che</a:t>
            </a:r>
            <a:r>
              <a:rPr lang="it-IT" b="1" dirty="0"/>
              <a:t> </a:t>
            </a:r>
            <a:r>
              <a:rPr lang="it-IT" dirty="0"/>
              <a:t>ha per obiettivo diffondere la conoscenza e  l’importanza della pratica sportiva sociale  e valorizzare il ruolo che il volontariato ricopre nella sua diffusione, dovranno essere realizzati  complessivamente 34 seminari. Le attività specifiche da realizzare saranno:</a:t>
            </a:r>
          </a:p>
          <a:p>
            <a:pPr lvl="0"/>
            <a:endParaRPr lang="it-IT" dirty="0"/>
          </a:p>
          <a:p>
            <a:pPr marL="214313" indent="-214313">
              <a:buFont typeface="Arial" panose="020B0604020202020204" pitchFamily="34" charset="0"/>
              <a:buChar char="•"/>
            </a:pPr>
            <a:r>
              <a:rPr lang="it-IT" b="1" dirty="0"/>
              <a:t>La preparazione di almeno 2</a:t>
            </a:r>
            <a:r>
              <a:rPr lang="it-IT" dirty="0"/>
              <a:t> seminari per regione</a:t>
            </a:r>
          </a:p>
          <a:p>
            <a:pPr marL="214313" indent="-214313">
              <a:buFont typeface="Arial" panose="020B0604020202020204" pitchFamily="34" charset="0"/>
              <a:buChar char="•"/>
            </a:pPr>
            <a:endParaRPr lang="it-IT" dirty="0"/>
          </a:p>
          <a:p>
            <a:pPr marL="214313" indent="-214313">
              <a:buFont typeface="Arial" panose="020B0604020202020204" pitchFamily="34" charset="0"/>
              <a:buChar char="•"/>
            </a:pPr>
            <a:r>
              <a:rPr lang="it-IT" b="1" dirty="0"/>
              <a:t>La realizzazione di almeno 2</a:t>
            </a:r>
            <a:r>
              <a:rPr lang="it-IT" dirty="0"/>
              <a:t> seminari per regione</a:t>
            </a:r>
          </a:p>
          <a:p>
            <a:pPr marL="214313" indent="-214313">
              <a:buFont typeface="Arial" panose="020B0604020202020204" pitchFamily="34" charset="0"/>
              <a:buChar char="•"/>
            </a:pPr>
            <a:endParaRPr lang="it-IT" dirty="0"/>
          </a:p>
          <a:p>
            <a:pPr marL="214313" indent="-214313">
              <a:buFont typeface="Arial" panose="020B0604020202020204" pitchFamily="34" charset="0"/>
              <a:buChar char="•"/>
            </a:pPr>
            <a:r>
              <a:rPr lang="it-IT" b="1" dirty="0"/>
              <a:t>Il coinvolgimento complessivo di 340 volontari</a:t>
            </a:r>
            <a:r>
              <a:rPr lang="it-IT" dirty="0"/>
              <a:t> (almeno 19 per regione)</a:t>
            </a:r>
          </a:p>
          <a:p>
            <a:pPr lvl="0"/>
            <a:endParaRPr lang="it-IT" dirty="0"/>
          </a:p>
          <a:p>
            <a:r>
              <a:rPr lang="it-IT" dirty="0"/>
              <a:t>I materiali di divulgazione del progetto e gli strumenti operativi per la realizzazione dei seminari (materiale didattico/informativo, attrezzature) saranno forniti dalla struttura centrale. </a:t>
            </a:r>
          </a:p>
          <a:p>
            <a:endParaRPr lang="it-IT" sz="1350" dirty="0"/>
          </a:p>
        </p:txBody>
      </p:sp>
      <p:sp>
        <p:nvSpPr>
          <p:cNvPr id="3" name="CasellaDiTesto 2">
            <a:extLst>
              <a:ext uri="{FF2B5EF4-FFF2-40B4-BE49-F238E27FC236}">
                <a16:creationId xmlns:a16="http://schemas.microsoft.com/office/drawing/2014/main" id="{6DB3E60E-F777-4099-89FC-51FFE96B3161}"/>
              </a:ext>
            </a:extLst>
          </p:cNvPr>
          <p:cNvSpPr txBox="1"/>
          <p:nvPr/>
        </p:nvSpPr>
        <p:spPr>
          <a:xfrm>
            <a:off x="1430122" y="260935"/>
            <a:ext cx="6152321" cy="1546577"/>
          </a:xfrm>
          <a:prstGeom prst="rect">
            <a:avLst/>
          </a:prstGeom>
          <a:noFill/>
        </p:spPr>
        <p:txBody>
          <a:bodyPr wrap="square" rtlCol="0">
            <a:spAutoFit/>
          </a:bodyPr>
          <a:lstStyle/>
          <a:p>
            <a:pPr algn="ctr"/>
            <a:r>
              <a:rPr lang="it-IT" sz="2700" b="1" dirty="0">
                <a:solidFill>
                  <a:schemeClr val="accent5">
                    <a:lumMod val="75000"/>
                  </a:schemeClr>
                </a:solidFill>
              </a:rPr>
              <a:t>AZIONI PRATICHE a ricaduta territoriale:</a:t>
            </a:r>
          </a:p>
          <a:p>
            <a:pPr algn="ctr"/>
            <a:r>
              <a:rPr lang="it-IT" sz="2700" b="1" dirty="0">
                <a:solidFill>
                  <a:schemeClr val="accent5">
                    <a:lumMod val="75000"/>
                  </a:schemeClr>
                </a:solidFill>
              </a:rPr>
              <a:t>WP5 Organizzazione di seminari su volontariato e pratica sportiva</a:t>
            </a:r>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89439CCA-161F-42F0-84DC-FD27AF5F95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88" y="260648"/>
            <a:ext cx="1193400" cy="1350000"/>
          </a:xfrm>
          <a:prstGeom prst="rect">
            <a:avLst/>
          </a:prstGeom>
        </p:spPr>
      </p:pic>
    </p:spTree>
    <p:extLst>
      <p:ext uri="{BB962C8B-B14F-4D97-AF65-F5344CB8AC3E}">
        <p14:creationId xmlns:p14="http://schemas.microsoft.com/office/powerpoint/2010/main" val="2100320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2478" y="340778"/>
            <a:ext cx="1396914" cy="917828"/>
          </a:xfrm>
          <a:prstGeom prst="rect">
            <a:avLst/>
          </a:prstGeom>
        </p:spPr>
      </p:pic>
      <p:sp>
        <p:nvSpPr>
          <p:cNvPr id="2" name="CasellaDiTesto 1">
            <a:extLst>
              <a:ext uri="{FF2B5EF4-FFF2-40B4-BE49-F238E27FC236}">
                <a16:creationId xmlns:a16="http://schemas.microsoft.com/office/drawing/2014/main" id="{B9E00695-0A10-47ED-96AD-83B16C8338FF}"/>
              </a:ext>
            </a:extLst>
          </p:cNvPr>
          <p:cNvSpPr txBox="1"/>
          <p:nvPr/>
        </p:nvSpPr>
        <p:spPr>
          <a:xfrm>
            <a:off x="467544" y="1571938"/>
            <a:ext cx="8480303" cy="507831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dirty="0"/>
              <a:t>Nei 9 mesi di attuazione (dal 9 al 17 mese di progetto) della</a:t>
            </a:r>
            <a:r>
              <a:rPr lang="it-IT" b="1" dirty="0"/>
              <a:t> WP6, </a:t>
            </a:r>
            <a:r>
              <a:rPr lang="it-IT" dirty="0"/>
              <a:t>che ha per obiettivo la realizzazione di  51 seminari informativi (3 per ogni regione coinvolte) sulle attività sportive atte a promuovere le pari opportunità di partecipazione attiva nello sport e ridurre le diseguaglianze attualmente esistenti. Le attività specifiche da realizzare saranno:</a:t>
            </a:r>
          </a:p>
          <a:p>
            <a:endParaRPr lang="it-IT" b="1" dirty="0"/>
          </a:p>
          <a:p>
            <a:pPr marL="214313" indent="-214313">
              <a:buFont typeface="Arial" panose="020B0604020202020204" pitchFamily="34" charset="0"/>
              <a:buChar char="•"/>
            </a:pPr>
            <a:r>
              <a:rPr lang="it-IT" b="1" dirty="0"/>
              <a:t>Preparare e promuovere 51 seminari</a:t>
            </a:r>
            <a:r>
              <a:rPr lang="it-IT" dirty="0"/>
              <a:t> a livello nazionale (3 aziende per ogni regione)</a:t>
            </a:r>
          </a:p>
          <a:p>
            <a:pPr marL="214313" indent="-214313">
              <a:buFont typeface="Arial" panose="020B0604020202020204" pitchFamily="34" charset="0"/>
              <a:buChar char="•"/>
            </a:pPr>
            <a:endParaRPr lang="it-IT" b="1" dirty="0"/>
          </a:p>
          <a:p>
            <a:pPr marL="214313" indent="-214313">
              <a:buFont typeface="Arial" panose="020B0604020202020204" pitchFamily="34" charset="0"/>
              <a:buChar char="•"/>
            </a:pPr>
            <a:r>
              <a:rPr lang="it-IT" b="1" dirty="0"/>
              <a:t>Realizzati e gestiti 51 seminari</a:t>
            </a:r>
            <a:r>
              <a:rPr lang="it-IT" dirty="0"/>
              <a:t> a livello nazionale (3 aziende per ogni regione)</a:t>
            </a:r>
          </a:p>
          <a:p>
            <a:pPr marL="214313" indent="-214313">
              <a:buFont typeface="Arial" panose="020B0604020202020204" pitchFamily="34" charset="0"/>
              <a:buChar char="•"/>
            </a:pPr>
            <a:endParaRPr lang="it-IT" b="1" dirty="0"/>
          </a:p>
          <a:p>
            <a:pPr marL="214313" indent="-214313">
              <a:buFont typeface="Arial" panose="020B0604020202020204" pitchFamily="34" charset="0"/>
              <a:buChar char="•"/>
            </a:pPr>
            <a:r>
              <a:rPr lang="it-IT" b="1" dirty="0"/>
              <a:t>Coinvolgere gli Animatori di Sport Sociali</a:t>
            </a:r>
            <a:r>
              <a:rPr lang="it-IT" dirty="0"/>
              <a:t> formati dal progetto (almeno 18)</a:t>
            </a:r>
          </a:p>
          <a:p>
            <a:pPr marL="214313" indent="-214313">
              <a:buFont typeface="Arial" panose="020B0604020202020204" pitchFamily="34" charset="0"/>
              <a:buChar char="•"/>
            </a:pPr>
            <a:endParaRPr lang="it-IT" b="1" dirty="0"/>
          </a:p>
          <a:p>
            <a:pPr marL="214313" indent="-214313">
              <a:buFont typeface="Arial" panose="020B0604020202020204" pitchFamily="34" charset="0"/>
              <a:buChar char="•"/>
            </a:pPr>
            <a:r>
              <a:rPr lang="it-IT" b="1" dirty="0"/>
              <a:t>Coinvolgere complessivamente 550 persone</a:t>
            </a:r>
            <a:r>
              <a:rPr lang="it-IT" dirty="0"/>
              <a:t> fra donne ed immigrati (almeno 3 per regione)</a:t>
            </a:r>
          </a:p>
          <a:p>
            <a:pPr lvl="0"/>
            <a:endParaRPr lang="it-IT" b="1" dirty="0"/>
          </a:p>
          <a:p>
            <a:r>
              <a:rPr lang="it-IT" dirty="0"/>
              <a:t>I materiali di divulgazione del progetto e gli strumenti operativi per la realizzazione dei seminari (materiale didattico/informativo, attrezzature) saranno forniti dalla struttura centrale. </a:t>
            </a:r>
          </a:p>
        </p:txBody>
      </p:sp>
      <p:sp>
        <p:nvSpPr>
          <p:cNvPr id="4" name="CasellaDiTesto 3">
            <a:extLst>
              <a:ext uri="{FF2B5EF4-FFF2-40B4-BE49-F238E27FC236}">
                <a16:creationId xmlns:a16="http://schemas.microsoft.com/office/drawing/2014/main" id="{97052FFE-E42B-4BA8-A962-3410952BF0D7}"/>
              </a:ext>
            </a:extLst>
          </p:cNvPr>
          <p:cNvSpPr txBox="1"/>
          <p:nvPr/>
        </p:nvSpPr>
        <p:spPr>
          <a:xfrm>
            <a:off x="1341714" y="124692"/>
            <a:ext cx="6291470" cy="1685077"/>
          </a:xfrm>
          <a:prstGeom prst="rect">
            <a:avLst/>
          </a:prstGeom>
          <a:noFill/>
        </p:spPr>
        <p:txBody>
          <a:bodyPr wrap="square" rtlCol="0">
            <a:spAutoFit/>
          </a:bodyPr>
          <a:lstStyle/>
          <a:p>
            <a:pPr algn="ctr"/>
            <a:r>
              <a:rPr lang="it-IT" sz="2700" b="1" dirty="0">
                <a:solidFill>
                  <a:schemeClr val="accent5">
                    <a:lumMod val="75000"/>
                  </a:schemeClr>
                </a:solidFill>
              </a:rPr>
              <a:t>AZIONI PRATICHE a ricaduta territoriale:</a:t>
            </a:r>
          </a:p>
          <a:p>
            <a:pPr algn="ctr"/>
            <a:r>
              <a:rPr lang="it-IT" sz="2100" b="1" dirty="0">
                <a:solidFill>
                  <a:schemeClr val="accent5">
                    <a:lumMod val="75000"/>
                  </a:schemeClr>
                </a:solidFill>
              </a:rPr>
              <a:t>WP6 Organizzazione di seminari di divulgazione delle pratiche sportive, in favore delle donne e dei </a:t>
            </a:r>
          </a:p>
          <a:p>
            <a:pPr algn="ctr"/>
            <a:r>
              <a:rPr lang="it-IT" sz="2100" b="1" dirty="0">
                <a:solidFill>
                  <a:schemeClr val="accent5">
                    <a:lumMod val="75000"/>
                  </a:schemeClr>
                </a:solidFill>
              </a:rPr>
              <a:t>lavoratori immigrati dipendenti di Aziende</a:t>
            </a:r>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D3CC0236-AA26-4AC5-A4BC-E6C38E33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08" y="124692"/>
            <a:ext cx="1193400" cy="1350000"/>
          </a:xfrm>
          <a:prstGeom prst="rect">
            <a:avLst/>
          </a:prstGeom>
        </p:spPr>
      </p:pic>
    </p:spTree>
    <p:extLst>
      <p:ext uri="{BB962C8B-B14F-4D97-AF65-F5344CB8AC3E}">
        <p14:creationId xmlns:p14="http://schemas.microsoft.com/office/powerpoint/2010/main" val="2457477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841C3F81-F8DB-48C9-B14A-BEF40EB4D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809" y="277353"/>
            <a:ext cx="1396914" cy="917828"/>
          </a:xfrm>
          <a:prstGeom prst="rect">
            <a:avLst/>
          </a:prstGeom>
        </p:spPr>
      </p:pic>
      <p:sp>
        <p:nvSpPr>
          <p:cNvPr id="2" name="CasellaDiTesto 1">
            <a:extLst>
              <a:ext uri="{FF2B5EF4-FFF2-40B4-BE49-F238E27FC236}">
                <a16:creationId xmlns:a16="http://schemas.microsoft.com/office/drawing/2014/main" id="{B9E00695-0A10-47ED-96AD-83B16C8338FF}"/>
              </a:ext>
            </a:extLst>
          </p:cNvPr>
          <p:cNvSpPr txBox="1"/>
          <p:nvPr/>
        </p:nvSpPr>
        <p:spPr>
          <a:xfrm>
            <a:off x="331848" y="1439592"/>
            <a:ext cx="8480303" cy="480131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it-IT" dirty="0"/>
              <a:t>Nei 9 mesi di attuazione (dal 8 al 17 mese di progetto) della</a:t>
            </a:r>
            <a:r>
              <a:rPr lang="it-IT" b="1" dirty="0"/>
              <a:t>  WP7, </a:t>
            </a:r>
            <a:r>
              <a:rPr lang="it-IT" dirty="0"/>
              <a:t>che ha per obiettivo la realizzazione di attività</a:t>
            </a:r>
            <a:r>
              <a:rPr lang="it-IT" b="1" dirty="0"/>
              <a:t> </a:t>
            </a:r>
            <a:r>
              <a:rPr lang="it-IT" dirty="0"/>
              <a:t>di prevenzione del disagio sociale attraverso la promozione della pratica sportiva come modello di socializzazione del disagio sociale, le azioni di prevenzione saranno coordinate dagli Animatori già formati ed operanti nei vari contesti territoriali. Le attività specifiche da realizzare saranno:</a:t>
            </a:r>
          </a:p>
          <a:p>
            <a:endParaRPr lang="it-IT" dirty="0"/>
          </a:p>
          <a:p>
            <a:pPr marL="214313" indent="-214313">
              <a:buFont typeface="Arial" panose="020B0604020202020204" pitchFamily="34" charset="0"/>
              <a:buChar char="•"/>
            </a:pPr>
            <a:r>
              <a:rPr lang="it-IT" b="1" dirty="0"/>
              <a:t>Promuovere e preparare 51 seminari</a:t>
            </a:r>
            <a:r>
              <a:rPr lang="it-IT" dirty="0"/>
              <a:t> (almeno 3 per regione) su </a:t>
            </a:r>
            <a:r>
              <a:rPr lang="it-IT" b="1" dirty="0"/>
              <a:t>“Anziani e pratica sportiva”</a:t>
            </a:r>
          </a:p>
          <a:p>
            <a:pPr marL="214313" indent="-214313">
              <a:buFont typeface="Arial" panose="020B0604020202020204" pitchFamily="34" charset="0"/>
              <a:buChar char="•"/>
            </a:pPr>
            <a:r>
              <a:rPr lang="it-IT" b="1" dirty="0"/>
              <a:t>Realizzare e gestire 51 seminari</a:t>
            </a:r>
            <a:r>
              <a:rPr lang="it-IT" dirty="0"/>
              <a:t> (almeno 3 per regione) su </a:t>
            </a:r>
            <a:r>
              <a:rPr lang="it-IT" b="1" dirty="0"/>
              <a:t>“Anziani e pratica sportiva”</a:t>
            </a:r>
          </a:p>
          <a:p>
            <a:pPr marL="214313" indent="-214313">
              <a:buFont typeface="Arial" panose="020B0604020202020204" pitchFamily="34" charset="0"/>
              <a:buChar char="•"/>
            </a:pPr>
            <a:r>
              <a:rPr lang="it-IT" b="1" dirty="0"/>
              <a:t>Coinvolti in queste azioni gli Animatori di Sport Sociali</a:t>
            </a:r>
            <a:r>
              <a:rPr lang="it-IT" dirty="0"/>
              <a:t> formati (almeno 18)</a:t>
            </a:r>
            <a:endParaRPr lang="it-IT" b="1" dirty="0"/>
          </a:p>
          <a:p>
            <a:pPr marL="214313" indent="-214313">
              <a:buFont typeface="Arial" panose="020B0604020202020204" pitchFamily="34" charset="0"/>
              <a:buChar char="•"/>
            </a:pPr>
            <a:r>
              <a:rPr lang="it-IT" b="1" dirty="0"/>
              <a:t>Coinvolgere complessivamente 510 anziani </a:t>
            </a:r>
            <a:r>
              <a:rPr lang="it-IT" dirty="0"/>
              <a:t>(almeno 29 per regione)</a:t>
            </a:r>
            <a:endParaRPr lang="it-IT" b="1" dirty="0"/>
          </a:p>
          <a:p>
            <a:pPr marL="214313" indent="-214313">
              <a:buFont typeface="Arial" panose="020B0604020202020204" pitchFamily="34" charset="0"/>
              <a:buChar char="•"/>
            </a:pPr>
            <a:r>
              <a:rPr lang="it-IT" b="1" dirty="0"/>
              <a:t>Organizzare 18 laboratori di educazione allo sport </a:t>
            </a:r>
            <a:r>
              <a:rPr lang="it-IT" dirty="0"/>
              <a:t>per la prevenzione del disagio giovanile (1 per regione)</a:t>
            </a:r>
          </a:p>
          <a:p>
            <a:pPr lvl="0"/>
            <a:r>
              <a:rPr lang="it-IT" dirty="0"/>
              <a:t> </a:t>
            </a:r>
            <a:endParaRPr lang="it-IT" b="1" dirty="0"/>
          </a:p>
          <a:p>
            <a:r>
              <a:rPr lang="it-IT" dirty="0"/>
              <a:t>I materiali di divulgazione del progetto e gli strumenti operativi per la realizzazione dei seminari (materiale didattico/informativo, attrezzature) saranno forniti dalla struttura centrale. </a:t>
            </a:r>
          </a:p>
        </p:txBody>
      </p:sp>
      <p:sp>
        <p:nvSpPr>
          <p:cNvPr id="4" name="CasellaDiTesto 3">
            <a:extLst>
              <a:ext uri="{FF2B5EF4-FFF2-40B4-BE49-F238E27FC236}">
                <a16:creationId xmlns:a16="http://schemas.microsoft.com/office/drawing/2014/main" id="{97052FFE-E42B-4BA8-A962-3410952BF0D7}"/>
              </a:ext>
            </a:extLst>
          </p:cNvPr>
          <p:cNvSpPr txBox="1"/>
          <p:nvPr/>
        </p:nvSpPr>
        <p:spPr>
          <a:xfrm>
            <a:off x="1360548" y="89592"/>
            <a:ext cx="6291470" cy="1546577"/>
          </a:xfrm>
          <a:prstGeom prst="rect">
            <a:avLst/>
          </a:prstGeom>
          <a:noFill/>
        </p:spPr>
        <p:txBody>
          <a:bodyPr wrap="square" rtlCol="0">
            <a:spAutoFit/>
          </a:bodyPr>
          <a:lstStyle/>
          <a:p>
            <a:pPr algn="ctr"/>
            <a:r>
              <a:rPr lang="it-IT" sz="2700" b="1" dirty="0">
                <a:solidFill>
                  <a:schemeClr val="accent5">
                    <a:lumMod val="75000"/>
                  </a:schemeClr>
                </a:solidFill>
              </a:rPr>
              <a:t>AZIONI PRATICHE a ricaduta territoriale:</a:t>
            </a:r>
          </a:p>
          <a:p>
            <a:pPr algn="ctr"/>
            <a:r>
              <a:rPr lang="it-IT" sz="2700" b="1" dirty="0">
                <a:solidFill>
                  <a:schemeClr val="accent5">
                    <a:lumMod val="75000"/>
                  </a:schemeClr>
                </a:solidFill>
              </a:rPr>
              <a:t>WP7 Azioni di prevenzione </a:t>
            </a:r>
          </a:p>
          <a:p>
            <a:pPr algn="ctr"/>
            <a:r>
              <a:rPr lang="it-IT" sz="2700" b="1" dirty="0">
                <a:solidFill>
                  <a:schemeClr val="accent5">
                    <a:lumMod val="75000"/>
                  </a:schemeClr>
                </a:solidFill>
              </a:rPr>
              <a:t>del disagio sociale</a:t>
            </a:r>
          </a:p>
          <a:p>
            <a:endParaRPr lang="it-IT" sz="1350" dirty="0"/>
          </a:p>
        </p:txBody>
      </p:sp>
      <p:pic>
        <p:nvPicPr>
          <p:cNvPr id="6" name="Immagine 5" descr="Immagine che contiene testo&#10;&#10;Descrizione generata con affidabilità elevata">
            <a:extLst>
              <a:ext uri="{FF2B5EF4-FFF2-40B4-BE49-F238E27FC236}">
                <a16:creationId xmlns:a16="http://schemas.microsoft.com/office/drawing/2014/main" id="{868F5CB0-EB53-4EC0-8AF8-406BC9A987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77" y="89592"/>
            <a:ext cx="1193400" cy="1350000"/>
          </a:xfrm>
          <a:prstGeom prst="rect">
            <a:avLst/>
          </a:prstGeom>
        </p:spPr>
      </p:pic>
    </p:spTree>
    <p:extLst>
      <p:ext uri="{BB962C8B-B14F-4D97-AF65-F5344CB8AC3E}">
        <p14:creationId xmlns:p14="http://schemas.microsoft.com/office/powerpoint/2010/main" val="225829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017" y="187697"/>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70969"/>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1874933" y="1315369"/>
            <a:ext cx="5202038" cy="432048"/>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I NUMERI del PROGETTO </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7" name="CasellaDiTesto 6"/>
          <p:cNvSpPr txBox="1"/>
          <p:nvPr/>
        </p:nvSpPr>
        <p:spPr>
          <a:xfrm>
            <a:off x="1740223" y="-459432"/>
            <a:ext cx="3168351" cy="369332"/>
          </a:xfrm>
          <a:prstGeom prst="rect">
            <a:avLst/>
          </a:prstGeom>
          <a:noFill/>
        </p:spPr>
        <p:txBody>
          <a:bodyPr wrap="square" rtlCol="0">
            <a:spAutoFit/>
          </a:bodyPr>
          <a:lstStyle/>
          <a:p>
            <a:pPr algn="ctr"/>
            <a:r>
              <a:rPr lang="it-IT" b="1" dirty="0">
                <a:latin typeface="Arial" panose="020B0604020202020204" pitchFamily="34" charset="0"/>
                <a:cs typeface="Arial" panose="020B0604020202020204" pitchFamily="34" charset="0"/>
              </a:rPr>
              <a:t>Responsabili Regionali 18 </a:t>
            </a:r>
          </a:p>
        </p:txBody>
      </p:sp>
      <p:sp>
        <p:nvSpPr>
          <p:cNvPr id="8" name="CasellaDiTesto 7"/>
          <p:cNvSpPr txBox="1"/>
          <p:nvPr/>
        </p:nvSpPr>
        <p:spPr>
          <a:xfrm>
            <a:off x="382161" y="3106168"/>
            <a:ext cx="8315423" cy="1323439"/>
          </a:xfrm>
          <a:prstGeom prst="rect">
            <a:avLst/>
          </a:prstGeom>
          <a:noFill/>
        </p:spPr>
        <p:txBody>
          <a:bodyPr wrap="square" rtlCol="0">
            <a:spAutoFit/>
          </a:bodyPr>
          <a:lstStyle/>
          <a:p>
            <a:pPr algn="ctr"/>
            <a:r>
              <a:rPr lang="it-IT" sz="8000" b="1" dirty="0">
                <a:solidFill>
                  <a:srgbClr val="FFC000"/>
                </a:solidFill>
                <a:latin typeface="Arial" panose="020B0604020202020204" pitchFamily="34" charset="0"/>
                <a:cs typeface="Arial" panose="020B0604020202020204" pitchFamily="34" charset="0"/>
              </a:rPr>
              <a:t>VOLONTARI 350</a:t>
            </a:r>
          </a:p>
        </p:txBody>
      </p:sp>
      <p:sp>
        <p:nvSpPr>
          <p:cNvPr id="9" name="CasellaDiTesto 8"/>
          <p:cNvSpPr txBox="1"/>
          <p:nvPr/>
        </p:nvSpPr>
        <p:spPr>
          <a:xfrm rot="3288161">
            <a:off x="1934851" y="3437389"/>
            <a:ext cx="3544776" cy="369332"/>
          </a:xfrm>
          <a:prstGeom prst="rect">
            <a:avLst/>
          </a:prstGeom>
          <a:noFill/>
        </p:spPr>
        <p:txBody>
          <a:bodyPr wrap="square" rtlCol="0">
            <a:spAutoFit/>
          </a:bodyPr>
          <a:lstStyle/>
          <a:p>
            <a:pPr algn="ctr"/>
            <a:r>
              <a:rPr lang="it-IT" b="1" dirty="0">
                <a:solidFill>
                  <a:srgbClr val="002060"/>
                </a:solidFill>
                <a:latin typeface="Arial" panose="020B0604020202020204" pitchFamily="34" charset="0"/>
                <a:cs typeface="Arial" panose="020B0604020202020204" pitchFamily="34" charset="0"/>
              </a:rPr>
              <a:t>Operatori del terzo settore 70</a:t>
            </a:r>
          </a:p>
        </p:txBody>
      </p:sp>
      <p:sp>
        <p:nvSpPr>
          <p:cNvPr id="10" name="CasellaDiTesto 9"/>
          <p:cNvSpPr txBox="1"/>
          <p:nvPr/>
        </p:nvSpPr>
        <p:spPr>
          <a:xfrm rot="19085149">
            <a:off x="-99435" y="3941210"/>
            <a:ext cx="3553904" cy="369332"/>
          </a:xfrm>
          <a:prstGeom prst="rect">
            <a:avLst/>
          </a:prstGeom>
          <a:noFill/>
        </p:spPr>
        <p:txBody>
          <a:bodyPr wrap="square" rtlCol="0">
            <a:spAutoFit/>
          </a:bodyPr>
          <a:lstStyle/>
          <a:p>
            <a:pPr algn="ctr"/>
            <a:r>
              <a:rPr lang="it-IT" b="1" dirty="0">
                <a:solidFill>
                  <a:srgbClr val="7030A0"/>
                </a:solidFill>
                <a:latin typeface="Arial" panose="020B0604020202020204" pitchFamily="34" charset="0"/>
                <a:cs typeface="Arial" panose="020B0604020202020204" pitchFamily="34" charset="0"/>
              </a:rPr>
              <a:t>Giovani dai 14 ai 18 anni 600</a:t>
            </a:r>
          </a:p>
        </p:txBody>
      </p:sp>
      <p:sp>
        <p:nvSpPr>
          <p:cNvPr id="11" name="CasellaDiTesto 10"/>
          <p:cNvSpPr txBox="1"/>
          <p:nvPr/>
        </p:nvSpPr>
        <p:spPr>
          <a:xfrm rot="315828">
            <a:off x="5322529" y="2385919"/>
            <a:ext cx="3168351" cy="369332"/>
          </a:xfrm>
          <a:prstGeom prst="rect">
            <a:avLst/>
          </a:prstGeom>
          <a:noFill/>
        </p:spPr>
        <p:txBody>
          <a:bodyPr wrap="square" rtlCol="0">
            <a:spAutoFit/>
          </a:bodyPr>
          <a:lstStyle/>
          <a:p>
            <a:pPr algn="ctr"/>
            <a:r>
              <a:rPr lang="it-IT" b="1" dirty="0">
                <a:solidFill>
                  <a:srgbClr val="66FF33"/>
                </a:solidFill>
                <a:latin typeface="Arial" panose="020B0604020202020204" pitchFamily="34" charset="0"/>
                <a:cs typeface="Arial" panose="020B0604020202020204" pitchFamily="34" charset="0"/>
              </a:rPr>
              <a:t>Donne lavoratrici 350</a:t>
            </a:r>
          </a:p>
        </p:txBody>
      </p:sp>
      <p:sp>
        <p:nvSpPr>
          <p:cNvPr id="12" name="CasellaDiTesto 11"/>
          <p:cNvSpPr txBox="1"/>
          <p:nvPr/>
        </p:nvSpPr>
        <p:spPr>
          <a:xfrm rot="20407692">
            <a:off x="3817951" y="2807142"/>
            <a:ext cx="3651423" cy="369332"/>
          </a:xfrm>
          <a:prstGeom prst="rect">
            <a:avLst/>
          </a:prstGeom>
          <a:noFill/>
        </p:spPr>
        <p:txBody>
          <a:bodyPr wrap="square" rtlCol="0">
            <a:spAutoFit/>
          </a:bodyPr>
          <a:lstStyle/>
          <a:p>
            <a:pPr algn="ctr"/>
            <a:r>
              <a:rPr lang="it-IT" b="1" dirty="0">
                <a:solidFill>
                  <a:srgbClr val="FF0066"/>
                </a:solidFill>
                <a:latin typeface="Arial" panose="020B0604020202020204" pitchFamily="34" charset="0"/>
                <a:cs typeface="Arial" panose="020B0604020202020204" pitchFamily="34" charset="0"/>
              </a:rPr>
              <a:t>Immigrati extracomunitari 200</a:t>
            </a:r>
          </a:p>
        </p:txBody>
      </p:sp>
      <p:sp>
        <p:nvSpPr>
          <p:cNvPr id="13" name="CasellaDiTesto 12"/>
          <p:cNvSpPr txBox="1"/>
          <p:nvPr/>
        </p:nvSpPr>
        <p:spPr>
          <a:xfrm rot="994067">
            <a:off x="5508104" y="3014646"/>
            <a:ext cx="3168351" cy="369332"/>
          </a:xfrm>
          <a:prstGeom prst="rect">
            <a:avLst/>
          </a:prstGeom>
          <a:noFill/>
        </p:spPr>
        <p:txBody>
          <a:bodyPr wrap="square" rtlCol="0">
            <a:spAutoFit/>
          </a:bodyPr>
          <a:lstStyle/>
          <a:p>
            <a:pPr algn="ctr"/>
            <a:r>
              <a:rPr lang="it-IT" b="1" dirty="0">
                <a:solidFill>
                  <a:srgbClr val="FF00FF"/>
                </a:solidFill>
                <a:latin typeface="Arial" panose="020B0604020202020204" pitchFamily="34" charset="0"/>
                <a:cs typeface="Arial" panose="020B0604020202020204" pitchFamily="34" charset="0"/>
              </a:rPr>
              <a:t>Anziani lavoratori 510</a:t>
            </a:r>
          </a:p>
        </p:txBody>
      </p:sp>
      <p:sp>
        <p:nvSpPr>
          <p:cNvPr id="14" name="CasellaDiTesto 13"/>
          <p:cNvSpPr txBox="1"/>
          <p:nvPr/>
        </p:nvSpPr>
        <p:spPr>
          <a:xfrm rot="770109">
            <a:off x="948706" y="2482675"/>
            <a:ext cx="3168351" cy="369332"/>
          </a:xfrm>
          <a:prstGeom prst="rect">
            <a:avLst/>
          </a:prstGeom>
          <a:noFill/>
        </p:spPr>
        <p:txBody>
          <a:bodyPr wrap="square" rtlCol="0">
            <a:spAutoFit/>
          </a:bodyPr>
          <a:lstStyle/>
          <a:p>
            <a:pPr algn="ctr"/>
            <a:r>
              <a:rPr lang="it-IT" b="1" dirty="0">
                <a:solidFill>
                  <a:srgbClr val="3333FF"/>
                </a:solidFill>
                <a:latin typeface="Arial" panose="020B0604020202020204" pitchFamily="34" charset="0"/>
                <a:cs typeface="Arial" panose="020B0604020202020204" pitchFamily="34" charset="0"/>
              </a:rPr>
              <a:t>Associazioni sportive 40</a:t>
            </a:r>
          </a:p>
        </p:txBody>
      </p:sp>
      <p:sp>
        <p:nvSpPr>
          <p:cNvPr id="15" name="CasellaDiTesto 14"/>
          <p:cNvSpPr txBox="1"/>
          <p:nvPr/>
        </p:nvSpPr>
        <p:spPr>
          <a:xfrm rot="780400">
            <a:off x="4909493" y="5851974"/>
            <a:ext cx="3168351" cy="369332"/>
          </a:xfrm>
          <a:prstGeom prst="rect">
            <a:avLst/>
          </a:prstGeom>
          <a:noFill/>
        </p:spPr>
        <p:txBody>
          <a:bodyPr wrap="square" rtlCol="0">
            <a:spAutoFit/>
          </a:bodyPr>
          <a:lstStyle/>
          <a:p>
            <a:pPr algn="ctr"/>
            <a:r>
              <a:rPr lang="it-IT" b="1" dirty="0">
                <a:solidFill>
                  <a:srgbClr val="006600"/>
                </a:solidFill>
                <a:latin typeface="Arial" panose="020B0604020202020204" pitchFamily="34" charset="0"/>
                <a:cs typeface="Arial" panose="020B0604020202020204" pitchFamily="34" charset="0"/>
              </a:rPr>
              <a:t>Associazioni di anziani 40</a:t>
            </a:r>
          </a:p>
        </p:txBody>
      </p:sp>
      <p:sp>
        <p:nvSpPr>
          <p:cNvPr id="16" name="CasellaDiTesto 15"/>
          <p:cNvSpPr txBox="1"/>
          <p:nvPr/>
        </p:nvSpPr>
        <p:spPr>
          <a:xfrm rot="20253880">
            <a:off x="897838" y="4992177"/>
            <a:ext cx="3168351" cy="369332"/>
          </a:xfrm>
          <a:prstGeom prst="rect">
            <a:avLst/>
          </a:prstGeom>
          <a:noFill/>
        </p:spPr>
        <p:txBody>
          <a:bodyPr wrap="square" rtlCol="0">
            <a:spAutoFit/>
          </a:bodyPr>
          <a:lstStyle/>
          <a:p>
            <a:pPr algn="ctr"/>
            <a:r>
              <a:rPr lang="it-IT" b="1" dirty="0">
                <a:solidFill>
                  <a:srgbClr val="FF5050"/>
                </a:solidFill>
                <a:latin typeface="Arial" panose="020B0604020202020204" pitchFamily="34" charset="0"/>
                <a:cs typeface="Arial" panose="020B0604020202020204" pitchFamily="34" charset="0"/>
              </a:rPr>
              <a:t>Associazioni di donne 20</a:t>
            </a:r>
          </a:p>
        </p:txBody>
      </p:sp>
      <p:sp>
        <p:nvSpPr>
          <p:cNvPr id="17" name="CasellaDiTesto 16"/>
          <p:cNvSpPr txBox="1"/>
          <p:nvPr/>
        </p:nvSpPr>
        <p:spPr>
          <a:xfrm rot="1667490">
            <a:off x="5005612" y="4531057"/>
            <a:ext cx="3990527" cy="369332"/>
          </a:xfrm>
          <a:prstGeom prst="rect">
            <a:avLst/>
          </a:prstGeom>
          <a:noFill/>
        </p:spPr>
        <p:txBody>
          <a:bodyPr wrap="square" rtlCol="0">
            <a:spAutoFit/>
          </a:bodyPr>
          <a:lstStyle/>
          <a:p>
            <a:pPr algn="ctr"/>
            <a:r>
              <a:rPr lang="it-IT" b="1" dirty="0">
                <a:solidFill>
                  <a:srgbClr val="0070C0"/>
                </a:solidFill>
                <a:latin typeface="Arial" panose="020B0604020202020204" pitchFamily="34" charset="0"/>
                <a:cs typeface="Arial" panose="020B0604020202020204" pitchFamily="34" charset="0"/>
              </a:rPr>
              <a:t>Associazioni di volontariato 20</a:t>
            </a:r>
          </a:p>
        </p:txBody>
      </p:sp>
      <p:sp>
        <p:nvSpPr>
          <p:cNvPr id="18" name="CasellaDiTesto 17"/>
          <p:cNvSpPr txBox="1"/>
          <p:nvPr/>
        </p:nvSpPr>
        <p:spPr>
          <a:xfrm>
            <a:off x="76913" y="6096026"/>
            <a:ext cx="3726481" cy="369332"/>
          </a:xfrm>
          <a:prstGeom prst="rect">
            <a:avLst/>
          </a:prstGeom>
          <a:noFill/>
        </p:spPr>
        <p:txBody>
          <a:bodyPr wrap="square" rtlCol="0">
            <a:spAutoFit/>
          </a:bodyPr>
          <a:lstStyle/>
          <a:p>
            <a:pPr algn="ctr"/>
            <a:r>
              <a:rPr lang="it-IT" b="1" dirty="0">
                <a:solidFill>
                  <a:srgbClr val="00B0F0"/>
                </a:solidFill>
                <a:latin typeface="Arial" panose="020B0604020202020204" pitchFamily="34" charset="0"/>
                <a:cs typeface="Arial" panose="020B0604020202020204" pitchFamily="34" charset="0"/>
              </a:rPr>
              <a:t>Aziende e Dirigenti aziendali 60</a:t>
            </a:r>
          </a:p>
        </p:txBody>
      </p:sp>
      <p:sp>
        <p:nvSpPr>
          <p:cNvPr id="19" name="CasellaDiTesto 18"/>
          <p:cNvSpPr txBox="1"/>
          <p:nvPr/>
        </p:nvSpPr>
        <p:spPr>
          <a:xfrm rot="16862423">
            <a:off x="2337990" y="3849962"/>
            <a:ext cx="3839591" cy="369332"/>
          </a:xfrm>
          <a:prstGeom prst="rect">
            <a:avLst/>
          </a:prstGeom>
          <a:noFill/>
        </p:spPr>
        <p:txBody>
          <a:bodyPr wrap="square" rtlCol="0">
            <a:spAutoFit/>
          </a:bodyPr>
          <a:lstStyle/>
          <a:p>
            <a:pPr algn="ctr"/>
            <a:r>
              <a:rPr lang="it-IT" b="1" dirty="0">
                <a:solidFill>
                  <a:srgbClr val="00B050"/>
                </a:solidFill>
                <a:latin typeface="Arial" panose="020B0604020202020204" pitchFamily="34" charset="0"/>
                <a:cs typeface="Arial" panose="020B0604020202020204" pitchFamily="34" charset="0"/>
              </a:rPr>
              <a:t>Docenti di educazione fisica 30</a:t>
            </a:r>
          </a:p>
        </p:txBody>
      </p:sp>
      <p:sp>
        <p:nvSpPr>
          <p:cNvPr id="20" name="CasellaDiTesto 19"/>
          <p:cNvSpPr txBox="1"/>
          <p:nvPr/>
        </p:nvSpPr>
        <p:spPr>
          <a:xfrm rot="1139959">
            <a:off x="355979" y="4665170"/>
            <a:ext cx="3168351" cy="369332"/>
          </a:xfrm>
          <a:prstGeom prst="rect">
            <a:avLst/>
          </a:prstGeom>
          <a:noFill/>
        </p:spPr>
        <p:txBody>
          <a:bodyPr wrap="square" rtlCol="0">
            <a:spAutoFit/>
          </a:bodyPr>
          <a:lstStyle/>
          <a:p>
            <a:pPr algn="ctr"/>
            <a:r>
              <a:rPr lang="it-IT" b="1" dirty="0">
                <a:solidFill>
                  <a:srgbClr val="92D050"/>
                </a:solidFill>
                <a:latin typeface="Arial" panose="020B0604020202020204" pitchFamily="34" charset="0"/>
                <a:cs typeface="Arial" panose="020B0604020202020204" pitchFamily="34" charset="0"/>
              </a:rPr>
              <a:t>Responsabili scolastici 51</a:t>
            </a:r>
          </a:p>
        </p:txBody>
      </p:sp>
      <p:sp>
        <p:nvSpPr>
          <p:cNvPr id="21" name="CasellaDiTesto 20"/>
          <p:cNvSpPr txBox="1"/>
          <p:nvPr/>
        </p:nvSpPr>
        <p:spPr>
          <a:xfrm rot="20722982">
            <a:off x="2600583" y="5269086"/>
            <a:ext cx="4329583" cy="369332"/>
          </a:xfrm>
          <a:prstGeom prst="rect">
            <a:avLst/>
          </a:prstGeom>
          <a:noFill/>
        </p:spPr>
        <p:txBody>
          <a:bodyPr wrap="square" rtlCol="0">
            <a:spAutoFit/>
          </a:bodyPr>
          <a:lstStyle/>
          <a:p>
            <a:pPr algn="ctr"/>
            <a:r>
              <a:rPr lang="it-IT" b="1" dirty="0">
                <a:solidFill>
                  <a:schemeClr val="accent6">
                    <a:lumMod val="75000"/>
                  </a:schemeClr>
                </a:solidFill>
                <a:latin typeface="Arial" panose="020B0604020202020204" pitchFamily="34" charset="0"/>
                <a:cs typeface="Arial" panose="020B0604020202020204" pitchFamily="34" charset="0"/>
              </a:rPr>
              <a:t>Scuole medie inferiori e superiori 51</a:t>
            </a:r>
          </a:p>
        </p:txBody>
      </p:sp>
      <p:sp>
        <p:nvSpPr>
          <p:cNvPr id="22" name="CasellaDiTesto 21"/>
          <p:cNvSpPr txBox="1"/>
          <p:nvPr/>
        </p:nvSpPr>
        <p:spPr>
          <a:xfrm>
            <a:off x="2955696" y="3643373"/>
            <a:ext cx="3168351" cy="369332"/>
          </a:xfrm>
          <a:prstGeom prst="rect">
            <a:avLst/>
          </a:prstGeom>
          <a:noFill/>
        </p:spPr>
        <p:txBody>
          <a:bodyPr wrap="square" rtlCol="0">
            <a:spAutoFit/>
          </a:bodyPr>
          <a:lstStyle/>
          <a:p>
            <a:pPr algn="ctr"/>
            <a:r>
              <a:rPr lang="it-IT" b="1" dirty="0">
                <a:solidFill>
                  <a:srgbClr val="C00000"/>
                </a:solidFill>
                <a:latin typeface="Arial" panose="020B0604020202020204" pitchFamily="34" charset="0"/>
                <a:cs typeface="Arial" panose="020B0604020202020204" pitchFamily="34" charset="0"/>
              </a:rPr>
              <a:t>Coordinamento nazionale 6</a:t>
            </a:r>
          </a:p>
        </p:txBody>
      </p:sp>
      <p:sp>
        <p:nvSpPr>
          <p:cNvPr id="23" name="CasellaDiTesto 22"/>
          <p:cNvSpPr txBox="1"/>
          <p:nvPr/>
        </p:nvSpPr>
        <p:spPr>
          <a:xfrm rot="18828444">
            <a:off x="5069199" y="4934537"/>
            <a:ext cx="3675010" cy="369332"/>
          </a:xfrm>
          <a:prstGeom prst="rect">
            <a:avLst/>
          </a:prstGeom>
          <a:noFill/>
        </p:spPr>
        <p:txBody>
          <a:bodyPr wrap="square" rtlCol="0">
            <a:spAutoFit/>
          </a:bodyPr>
          <a:lstStyle/>
          <a:p>
            <a:pPr algn="ctr"/>
            <a:r>
              <a:rPr lang="it-IT" b="1" dirty="0">
                <a:solidFill>
                  <a:srgbClr val="FFC000"/>
                </a:solidFill>
                <a:latin typeface="Arial" panose="020B0604020202020204" pitchFamily="34" charset="0"/>
                <a:cs typeface="Arial" panose="020B0604020202020204" pitchFamily="34" charset="0"/>
              </a:rPr>
              <a:t>Animatori dello sport sociale 18</a:t>
            </a:r>
          </a:p>
        </p:txBody>
      </p:sp>
      <p:sp>
        <p:nvSpPr>
          <p:cNvPr id="24" name="CasellaDiTesto 23"/>
          <p:cNvSpPr txBox="1"/>
          <p:nvPr/>
        </p:nvSpPr>
        <p:spPr>
          <a:xfrm rot="2506595">
            <a:off x="435449" y="3390685"/>
            <a:ext cx="3168351" cy="369332"/>
          </a:xfrm>
          <a:prstGeom prst="rect">
            <a:avLst/>
          </a:prstGeom>
          <a:noFill/>
        </p:spPr>
        <p:txBody>
          <a:bodyPr wrap="square" rtlCol="0">
            <a:spAutoFit/>
          </a:bodyPr>
          <a:lstStyle/>
          <a:p>
            <a:pPr algn="ctr"/>
            <a:r>
              <a:rPr lang="it-IT" b="1" dirty="0">
                <a:solidFill>
                  <a:srgbClr val="FF0000"/>
                </a:solidFill>
                <a:latin typeface="Arial" panose="020B0604020202020204" pitchFamily="34" charset="0"/>
                <a:cs typeface="Arial" panose="020B0604020202020204" pitchFamily="34" charset="0"/>
              </a:rPr>
              <a:t>Responsabili Regionali 18 </a:t>
            </a:r>
          </a:p>
        </p:txBody>
      </p:sp>
    </p:spTree>
    <p:extLst>
      <p:ext uri="{BB962C8B-B14F-4D97-AF65-F5344CB8AC3E}">
        <p14:creationId xmlns:p14="http://schemas.microsoft.com/office/powerpoint/2010/main" val="72973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80">
                                          <p:stCondLst>
                                            <p:cond delay="0"/>
                                          </p:stCondLst>
                                        </p:cTn>
                                        <p:tgtEl>
                                          <p:spTgt spid="15"/>
                                        </p:tgtEl>
                                      </p:cBhvr>
                                    </p:animEffect>
                                    <p:anim calcmode="lin" valueType="num">
                                      <p:cBhvr>
                                        <p:cTn id="4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5" dur="26">
                                          <p:stCondLst>
                                            <p:cond delay="650"/>
                                          </p:stCondLst>
                                        </p:cTn>
                                        <p:tgtEl>
                                          <p:spTgt spid="15"/>
                                        </p:tgtEl>
                                      </p:cBhvr>
                                      <p:to x="100000" y="60000"/>
                                    </p:animScale>
                                    <p:animScale>
                                      <p:cBhvr>
                                        <p:cTn id="46" dur="166" decel="50000">
                                          <p:stCondLst>
                                            <p:cond delay="676"/>
                                          </p:stCondLst>
                                        </p:cTn>
                                        <p:tgtEl>
                                          <p:spTgt spid="15"/>
                                        </p:tgtEl>
                                      </p:cBhvr>
                                      <p:to x="100000" y="100000"/>
                                    </p:animScale>
                                    <p:animScale>
                                      <p:cBhvr>
                                        <p:cTn id="47" dur="26">
                                          <p:stCondLst>
                                            <p:cond delay="1312"/>
                                          </p:stCondLst>
                                        </p:cTn>
                                        <p:tgtEl>
                                          <p:spTgt spid="15"/>
                                        </p:tgtEl>
                                      </p:cBhvr>
                                      <p:to x="100000" y="80000"/>
                                    </p:animScale>
                                    <p:animScale>
                                      <p:cBhvr>
                                        <p:cTn id="48" dur="166" decel="50000">
                                          <p:stCondLst>
                                            <p:cond delay="1338"/>
                                          </p:stCondLst>
                                        </p:cTn>
                                        <p:tgtEl>
                                          <p:spTgt spid="15"/>
                                        </p:tgtEl>
                                      </p:cBhvr>
                                      <p:to x="100000" y="100000"/>
                                    </p:animScale>
                                    <p:animScale>
                                      <p:cBhvr>
                                        <p:cTn id="49" dur="26">
                                          <p:stCondLst>
                                            <p:cond delay="1642"/>
                                          </p:stCondLst>
                                        </p:cTn>
                                        <p:tgtEl>
                                          <p:spTgt spid="15"/>
                                        </p:tgtEl>
                                      </p:cBhvr>
                                      <p:to x="100000" y="90000"/>
                                    </p:animScale>
                                    <p:animScale>
                                      <p:cBhvr>
                                        <p:cTn id="50" dur="166" decel="50000">
                                          <p:stCondLst>
                                            <p:cond delay="1668"/>
                                          </p:stCondLst>
                                        </p:cTn>
                                        <p:tgtEl>
                                          <p:spTgt spid="15"/>
                                        </p:tgtEl>
                                      </p:cBhvr>
                                      <p:to x="100000" y="100000"/>
                                    </p:animScale>
                                    <p:animScale>
                                      <p:cBhvr>
                                        <p:cTn id="51" dur="26">
                                          <p:stCondLst>
                                            <p:cond delay="1808"/>
                                          </p:stCondLst>
                                        </p:cTn>
                                        <p:tgtEl>
                                          <p:spTgt spid="15"/>
                                        </p:tgtEl>
                                      </p:cBhvr>
                                      <p:to x="100000" y="95000"/>
                                    </p:animScale>
                                    <p:animScale>
                                      <p:cBhvr>
                                        <p:cTn id="52" dur="166" decel="50000">
                                          <p:stCondLst>
                                            <p:cond delay="1834"/>
                                          </p:stCondLst>
                                        </p:cTn>
                                        <p:tgtEl>
                                          <p:spTgt spid="1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0"/>
                                        <p:tgtEl>
                                          <p:spTgt spid="18"/>
                                        </p:tgtEl>
                                      </p:cBhvr>
                                    </p:animEffect>
                                    <p:anim calcmode="lin" valueType="num">
                                      <p:cBhvr>
                                        <p:cTn id="58" dur="2000" fill="hold"/>
                                        <p:tgtEl>
                                          <p:spTgt spid="18"/>
                                        </p:tgtEl>
                                        <p:attrNameLst>
                                          <p:attrName>ppt_w</p:attrName>
                                        </p:attrNameLst>
                                      </p:cBhvr>
                                      <p:tavLst>
                                        <p:tav tm="0" fmla="#ppt_w*sin(2.5*pi*$)">
                                          <p:val>
                                            <p:fltVal val="0"/>
                                          </p:val>
                                        </p:tav>
                                        <p:tav tm="100000">
                                          <p:val>
                                            <p:fltVal val="1"/>
                                          </p:val>
                                        </p:tav>
                                      </p:tavLst>
                                    </p:anim>
                                    <p:anim calcmode="lin" valueType="num">
                                      <p:cBhvr>
                                        <p:cTn id="5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circle(in)">
                                      <p:cBhvr>
                                        <p:cTn id="71" dur="20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fill="hold"/>
                                        <p:tgtEl>
                                          <p:spTgt spid="14"/>
                                        </p:tgtEl>
                                        <p:attrNameLst>
                                          <p:attrName>ppt_x</p:attrName>
                                        </p:attrNameLst>
                                      </p:cBhvr>
                                      <p:tavLst>
                                        <p:tav tm="0">
                                          <p:val>
                                            <p:strVal val="#ppt_x"/>
                                          </p:val>
                                        </p:tav>
                                        <p:tav tm="100000">
                                          <p:val>
                                            <p:strVal val="#ppt_x"/>
                                          </p:val>
                                        </p:tav>
                                      </p:tavLst>
                                    </p:anim>
                                    <p:anim calcmode="lin" valueType="num">
                                      <p:cBhvr additive="base">
                                        <p:cTn id="7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2000"/>
                                        <p:tgtEl>
                                          <p:spTgt spid="20"/>
                                        </p:tgtEl>
                                      </p:cBhvr>
                                    </p:animEffect>
                                    <p:anim calcmode="lin" valueType="num">
                                      <p:cBhvr>
                                        <p:cTn id="83" dur="2000" fill="hold"/>
                                        <p:tgtEl>
                                          <p:spTgt spid="20"/>
                                        </p:tgtEl>
                                        <p:attrNameLst>
                                          <p:attrName>ppt_w</p:attrName>
                                        </p:attrNameLst>
                                      </p:cBhvr>
                                      <p:tavLst>
                                        <p:tav tm="0" fmla="#ppt_w*sin(2.5*pi*$)">
                                          <p:val>
                                            <p:fltVal val="0"/>
                                          </p:val>
                                        </p:tav>
                                        <p:tav tm="100000">
                                          <p:val>
                                            <p:fltVal val="1"/>
                                          </p:val>
                                        </p:tav>
                                      </p:tavLst>
                                    </p:anim>
                                    <p:anim calcmode="lin" valueType="num">
                                      <p:cBhvr>
                                        <p:cTn id="84"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9" presetClass="entr" presetSubtype="0" decel="100000" fill="hold" grpId="1"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 calcmode="lin" valueType="num">
                                      <p:cBhvr>
                                        <p:cTn id="91" dur="500" fill="hold"/>
                                        <p:tgtEl>
                                          <p:spTgt spid="23"/>
                                        </p:tgtEl>
                                        <p:attrNameLst>
                                          <p:attrName>style.rotation</p:attrName>
                                        </p:attrNameLst>
                                      </p:cBhvr>
                                      <p:tavLst>
                                        <p:tav tm="0">
                                          <p:val>
                                            <p:fltVal val="360"/>
                                          </p:val>
                                        </p:tav>
                                        <p:tav tm="100000">
                                          <p:val>
                                            <p:fltVal val="0"/>
                                          </p:val>
                                        </p:tav>
                                      </p:tavLst>
                                    </p:anim>
                                    <p:animEffect transition="in" filter="fade">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21" presetClass="entr" presetSubtype="1"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heel(1)">
                                      <p:cBhvr>
                                        <p:cTn id="97" dur="2000"/>
                                        <p:tgtEl>
                                          <p:spTgt spid="12"/>
                                        </p:tgtEl>
                                      </p:cBhvr>
                                    </p:animEffect>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wipe(down)">
                                      <p:cBhvr>
                                        <p:cTn id="102" dur="580">
                                          <p:stCondLst>
                                            <p:cond delay="0"/>
                                          </p:stCondLst>
                                        </p:cTn>
                                        <p:tgtEl>
                                          <p:spTgt spid="16"/>
                                        </p:tgtEl>
                                      </p:cBhvr>
                                    </p:animEffect>
                                    <p:anim calcmode="lin" valueType="num">
                                      <p:cBhvr>
                                        <p:cTn id="10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08" dur="26">
                                          <p:stCondLst>
                                            <p:cond delay="650"/>
                                          </p:stCondLst>
                                        </p:cTn>
                                        <p:tgtEl>
                                          <p:spTgt spid="16"/>
                                        </p:tgtEl>
                                      </p:cBhvr>
                                      <p:to x="100000" y="60000"/>
                                    </p:animScale>
                                    <p:animScale>
                                      <p:cBhvr>
                                        <p:cTn id="109" dur="166" decel="50000">
                                          <p:stCondLst>
                                            <p:cond delay="676"/>
                                          </p:stCondLst>
                                        </p:cTn>
                                        <p:tgtEl>
                                          <p:spTgt spid="16"/>
                                        </p:tgtEl>
                                      </p:cBhvr>
                                      <p:to x="100000" y="100000"/>
                                    </p:animScale>
                                    <p:animScale>
                                      <p:cBhvr>
                                        <p:cTn id="110" dur="26">
                                          <p:stCondLst>
                                            <p:cond delay="1312"/>
                                          </p:stCondLst>
                                        </p:cTn>
                                        <p:tgtEl>
                                          <p:spTgt spid="16"/>
                                        </p:tgtEl>
                                      </p:cBhvr>
                                      <p:to x="100000" y="80000"/>
                                    </p:animScale>
                                    <p:animScale>
                                      <p:cBhvr>
                                        <p:cTn id="111" dur="166" decel="50000">
                                          <p:stCondLst>
                                            <p:cond delay="1338"/>
                                          </p:stCondLst>
                                        </p:cTn>
                                        <p:tgtEl>
                                          <p:spTgt spid="16"/>
                                        </p:tgtEl>
                                      </p:cBhvr>
                                      <p:to x="100000" y="100000"/>
                                    </p:animScale>
                                    <p:animScale>
                                      <p:cBhvr>
                                        <p:cTn id="112" dur="26">
                                          <p:stCondLst>
                                            <p:cond delay="1642"/>
                                          </p:stCondLst>
                                        </p:cTn>
                                        <p:tgtEl>
                                          <p:spTgt spid="16"/>
                                        </p:tgtEl>
                                      </p:cBhvr>
                                      <p:to x="100000" y="90000"/>
                                    </p:animScale>
                                    <p:animScale>
                                      <p:cBhvr>
                                        <p:cTn id="113" dur="166" decel="50000">
                                          <p:stCondLst>
                                            <p:cond delay="1668"/>
                                          </p:stCondLst>
                                        </p:cTn>
                                        <p:tgtEl>
                                          <p:spTgt spid="16"/>
                                        </p:tgtEl>
                                      </p:cBhvr>
                                      <p:to x="100000" y="100000"/>
                                    </p:animScale>
                                    <p:animScale>
                                      <p:cBhvr>
                                        <p:cTn id="114" dur="26">
                                          <p:stCondLst>
                                            <p:cond delay="1808"/>
                                          </p:stCondLst>
                                        </p:cTn>
                                        <p:tgtEl>
                                          <p:spTgt spid="16"/>
                                        </p:tgtEl>
                                      </p:cBhvr>
                                      <p:to x="100000" y="95000"/>
                                    </p:animScale>
                                    <p:animScale>
                                      <p:cBhvr>
                                        <p:cTn id="115" dur="166" decel="50000">
                                          <p:stCondLst>
                                            <p:cond delay="1834"/>
                                          </p:stCondLst>
                                        </p:cTn>
                                        <p:tgtEl>
                                          <p:spTgt spid="16"/>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grpId="0" nodeType="clickEffect">
                                  <p:stCondLst>
                                    <p:cond delay="0"/>
                                  </p:stCondLst>
                                  <p:childTnLst>
                                    <p:set>
                                      <p:cBhvr>
                                        <p:cTn id="119" dur="1" fill="hold">
                                          <p:stCondLst>
                                            <p:cond delay="0"/>
                                          </p:stCondLst>
                                        </p:cTn>
                                        <p:tgtEl>
                                          <p:spTgt spid="19"/>
                                        </p:tgtEl>
                                        <p:attrNameLst>
                                          <p:attrName>style.visibility</p:attrName>
                                        </p:attrNameLst>
                                      </p:cBhvr>
                                      <p:to>
                                        <p:strVal val="visible"/>
                                      </p:to>
                                    </p:set>
                                    <p:anim calcmode="lin" valueType="num">
                                      <p:cBhvr>
                                        <p:cTn id="120" dur="1000" fill="hold"/>
                                        <p:tgtEl>
                                          <p:spTgt spid="19"/>
                                        </p:tgtEl>
                                        <p:attrNameLst>
                                          <p:attrName>ppt_w</p:attrName>
                                        </p:attrNameLst>
                                      </p:cBhvr>
                                      <p:tavLst>
                                        <p:tav tm="0">
                                          <p:val>
                                            <p:fltVal val="0"/>
                                          </p:val>
                                        </p:tav>
                                        <p:tav tm="100000">
                                          <p:val>
                                            <p:strVal val="#ppt_w"/>
                                          </p:val>
                                        </p:tav>
                                      </p:tavLst>
                                    </p:anim>
                                    <p:anim calcmode="lin" valueType="num">
                                      <p:cBhvr>
                                        <p:cTn id="121" dur="1000" fill="hold"/>
                                        <p:tgtEl>
                                          <p:spTgt spid="19"/>
                                        </p:tgtEl>
                                        <p:attrNameLst>
                                          <p:attrName>ppt_h</p:attrName>
                                        </p:attrNameLst>
                                      </p:cBhvr>
                                      <p:tavLst>
                                        <p:tav tm="0">
                                          <p:val>
                                            <p:fltVal val="0"/>
                                          </p:val>
                                        </p:tav>
                                        <p:tav tm="100000">
                                          <p:val>
                                            <p:strVal val="#ppt_h"/>
                                          </p:val>
                                        </p:tav>
                                      </p:tavLst>
                                    </p:anim>
                                    <p:anim calcmode="lin" valueType="num">
                                      <p:cBhvr>
                                        <p:cTn id="122" dur="1000" fill="hold"/>
                                        <p:tgtEl>
                                          <p:spTgt spid="19"/>
                                        </p:tgtEl>
                                        <p:attrNameLst>
                                          <p:attrName>style.rotation</p:attrName>
                                        </p:attrNameLst>
                                      </p:cBhvr>
                                      <p:tavLst>
                                        <p:tav tm="0">
                                          <p:val>
                                            <p:fltVal val="90"/>
                                          </p:val>
                                        </p:tav>
                                        <p:tav tm="100000">
                                          <p:val>
                                            <p:fltVal val="0"/>
                                          </p:val>
                                        </p:tav>
                                      </p:tavLst>
                                    </p:anim>
                                    <p:animEffect transition="in" filter="fade">
                                      <p:cBhvr>
                                        <p:cTn id="123" dur="1000"/>
                                        <p:tgtEl>
                                          <p:spTgt spid="19"/>
                                        </p:tgtEl>
                                      </p:cBhvr>
                                    </p:animEffect>
                                  </p:childTnLst>
                                </p:cTn>
                              </p:par>
                            </p:childTnLst>
                          </p:cTn>
                        </p:par>
                      </p:childTnLst>
                    </p:cTn>
                  </p:par>
                  <p:par>
                    <p:cTn id="124" fill="hold">
                      <p:stCondLst>
                        <p:cond delay="indefinite"/>
                      </p:stCondLst>
                      <p:childTnLst>
                        <p:par>
                          <p:cTn id="125" fill="hold">
                            <p:stCondLst>
                              <p:cond delay="0"/>
                            </p:stCondLst>
                            <p:childTnLst>
                              <p:par>
                                <p:cTn id="126" presetID="31" presetClass="entr" presetSubtype="0" fill="hold" grpId="0" nodeType="clickEffect">
                                  <p:stCondLst>
                                    <p:cond delay="0"/>
                                  </p:stCondLst>
                                  <p:childTnLst>
                                    <p:set>
                                      <p:cBhvr>
                                        <p:cTn id="127" dur="1" fill="hold">
                                          <p:stCondLst>
                                            <p:cond delay="0"/>
                                          </p:stCondLst>
                                        </p:cTn>
                                        <p:tgtEl>
                                          <p:spTgt spid="21"/>
                                        </p:tgtEl>
                                        <p:attrNameLst>
                                          <p:attrName>style.visibility</p:attrName>
                                        </p:attrNameLst>
                                      </p:cBhvr>
                                      <p:to>
                                        <p:strVal val="visible"/>
                                      </p:to>
                                    </p:set>
                                    <p:anim calcmode="lin" valueType="num">
                                      <p:cBhvr>
                                        <p:cTn id="128" dur="1000" fill="hold"/>
                                        <p:tgtEl>
                                          <p:spTgt spid="21"/>
                                        </p:tgtEl>
                                        <p:attrNameLst>
                                          <p:attrName>ppt_w</p:attrName>
                                        </p:attrNameLst>
                                      </p:cBhvr>
                                      <p:tavLst>
                                        <p:tav tm="0">
                                          <p:val>
                                            <p:fltVal val="0"/>
                                          </p:val>
                                        </p:tav>
                                        <p:tav tm="100000">
                                          <p:val>
                                            <p:strVal val="#ppt_w"/>
                                          </p:val>
                                        </p:tav>
                                      </p:tavLst>
                                    </p:anim>
                                    <p:anim calcmode="lin" valueType="num">
                                      <p:cBhvr>
                                        <p:cTn id="129" dur="1000" fill="hold"/>
                                        <p:tgtEl>
                                          <p:spTgt spid="21"/>
                                        </p:tgtEl>
                                        <p:attrNameLst>
                                          <p:attrName>ppt_h</p:attrName>
                                        </p:attrNameLst>
                                      </p:cBhvr>
                                      <p:tavLst>
                                        <p:tav tm="0">
                                          <p:val>
                                            <p:fltVal val="0"/>
                                          </p:val>
                                        </p:tav>
                                        <p:tav tm="100000">
                                          <p:val>
                                            <p:strVal val="#ppt_h"/>
                                          </p:val>
                                        </p:tav>
                                      </p:tavLst>
                                    </p:anim>
                                    <p:anim calcmode="lin" valueType="num">
                                      <p:cBhvr>
                                        <p:cTn id="130" dur="1000" fill="hold"/>
                                        <p:tgtEl>
                                          <p:spTgt spid="21"/>
                                        </p:tgtEl>
                                        <p:attrNameLst>
                                          <p:attrName>style.rotation</p:attrName>
                                        </p:attrNameLst>
                                      </p:cBhvr>
                                      <p:tavLst>
                                        <p:tav tm="0">
                                          <p:val>
                                            <p:fltVal val="90"/>
                                          </p:val>
                                        </p:tav>
                                        <p:tav tm="100000">
                                          <p:val>
                                            <p:fltVal val="0"/>
                                          </p:val>
                                        </p:tav>
                                      </p:tavLst>
                                    </p:anim>
                                    <p:animEffect transition="in" filter="fade">
                                      <p:cBhvr>
                                        <p:cTn id="131" dur="1000"/>
                                        <p:tgtEl>
                                          <p:spTgt spid="21"/>
                                        </p:tgtEl>
                                      </p:cBhvr>
                                    </p:animEffect>
                                  </p:childTnLst>
                                </p:cTn>
                              </p:par>
                            </p:childTnLst>
                          </p:cTn>
                        </p:par>
                      </p:childTnLst>
                    </p:cTn>
                  </p:par>
                  <p:par>
                    <p:cTn id="132" fill="hold">
                      <p:stCondLst>
                        <p:cond delay="indefinite"/>
                      </p:stCondLst>
                      <p:childTnLst>
                        <p:par>
                          <p:cTn id="133" fill="hold">
                            <p:stCondLst>
                              <p:cond delay="0"/>
                            </p:stCondLst>
                            <p:childTnLst>
                              <p:par>
                                <p:cTn id="134" presetID="45" presetClass="entr" presetSubtype="0" fill="hold" grpId="0" nodeType="clickEffect">
                                  <p:stCondLst>
                                    <p:cond delay="0"/>
                                  </p:stCondLst>
                                  <p:childTnLst>
                                    <p:set>
                                      <p:cBhvr>
                                        <p:cTn id="135" dur="1" fill="hold">
                                          <p:stCondLst>
                                            <p:cond delay="0"/>
                                          </p:stCondLst>
                                        </p:cTn>
                                        <p:tgtEl>
                                          <p:spTgt spid="8"/>
                                        </p:tgtEl>
                                        <p:attrNameLst>
                                          <p:attrName>style.visibility</p:attrName>
                                        </p:attrNameLst>
                                      </p:cBhvr>
                                      <p:to>
                                        <p:strVal val="visible"/>
                                      </p:to>
                                    </p:set>
                                    <p:animEffect transition="in" filter="fade">
                                      <p:cBhvr>
                                        <p:cTn id="136" dur="2000"/>
                                        <p:tgtEl>
                                          <p:spTgt spid="8"/>
                                        </p:tgtEl>
                                      </p:cBhvr>
                                    </p:animEffect>
                                    <p:anim calcmode="lin" valueType="num">
                                      <p:cBhvr>
                                        <p:cTn id="137" dur="2000" fill="hold"/>
                                        <p:tgtEl>
                                          <p:spTgt spid="8"/>
                                        </p:tgtEl>
                                        <p:attrNameLst>
                                          <p:attrName>ppt_w</p:attrName>
                                        </p:attrNameLst>
                                      </p:cBhvr>
                                      <p:tavLst>
                                        <p:tav tm="0" fmla="#ppt_w*sin(2.5*pi*$)">
                                          <p:val>
                                            <p:fltVal val="0"/>
                                          </p:val>
                                        </p:tav>
                                        <p:tav tm="100000">
                                          <p:val>
                                            <p:fltVal val="1"/>
                                          </p:val>
                                        </p:tav>
                                      </p:tavLst>
                                    </p:anim>
                                    <p:anim calcmode="lin" valueType="num">
                                      <p:cBhvr>
                                        <p:cTn id="138"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3" name="Text Box 17"/>
          <p:cNvSpPr txBox="1">
            <a:spLocks noChangeArrowheads="1"/>
          </p:cNvSpPr>
          <p:nvPr/>
        </p:nvSpPr>
        <p:spPr bwMode="auto">
          <a:xfrm>
            <a:off x="611560" y="2708920"/>
            <a:ext cx="649287"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1°</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24" name="Text Box 18"/>
          <p:cNvSpPr txBox="1">
            <a:spLocks noChangeArrowheads="1"/>
          </p:cNvSpPr>
          <p:nvPr/>
        </p:nvSpPr>
        <p:spPr bwMode="auto">
          <a:xfrm>
            <a:off x="648543" y="3902062"/>
            <a:ext cx="649287"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2°</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25" name="Text Box 19"/>
          <p:cNvSpPr txBox="1">
            <a:spLocks noChangeArrowheads="1"/>
          </p:cNvSpPr>
          <p:nvPr/>
        </p:nvSpPr>
        <p:spPr bwMode="auto">
          <a:xfrm>
            <a:off x="682550" y="5158779"/>
            <a:ext cx="649287"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3°</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26" name="Text Box 20"/>
          <p:cNvSpPr txBox="1">
            <a:spLocks noChangeArrowheads="1"/>
          </p:cNvSpPr>
          <p:nvPr/>
        </p:nvSpPr>
        <p:spPr bwMode="auto">
          <a:xfrm>
            <a:off x="2146375" y="3357190"/>
            <a:ext cx="5930477" cy="36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le pari opportunità e contribuire alle disuguaglianze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21"/>
          <p:cNvSpPr txBox="1">
            <a:spLocks noChangeArrowheads="1"/>
          </p:cNvSpPr>
          <p:nvPr/>
        </p:nvSpPr>
        <p:spPr bwMode="auto">
          <a:xfrm>
            <a:off x="1158800" y="2781126"/>
            <a:ext cx="2161059" cy="483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3333FF"/>
                </a:solidFill>
                <a:effectLst/>
                <a:latin typeface="Arial" pitchFamily="34" charset="0"/>
                <a:cs typeface="Arial" pitchFamily="34" charset="0"/>
              </a:rPr>
              <a:t>PROMUOVERE</a:t>
            </a:r>
            <a:endParaRPr kumimoji="0" lang="it-IT" altLang="it-IT" sz="1800" b="1" i="0" u="none" strike="noStrike" cap="none" normalizeH="0" baseline="0" dirty="0">
              <a:ln>
                <a:noFill/>
              </a:ln>
              <a:solidFill>
                <a:srgbClr val="3333FF"/>
              </a:solidFill>
              <a:effectLst/>
              <a:latin typeface="Arial" pitchFamily="34" charset="0"/>
              <a:cs typeface="Arial" pitchFamily="34" charset="0"/>
            </a:endParaRPr>
          </a:p>
        </p:txBody>
      </p:sp>
      <p:sp>
        <p:nvSpPr>
          <p:cNvPr id="28" name="Text Box 21"/>
          <p:cNvSpPr txBox="1">
            <a:spLocks noChangeArrowheads="1"/>
          </p:cNvSpPr>
          <p:nvPr/>
        </p:nvSpPr>
        <p:spPr bwMode="auto">
          <a:xfrm>
            <a:off x="1260847" y="3947492"/>
            <a:ext cx="2161059" cy="483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3333FF"/>
                </a:solidFill>
                <a:effectLst/>
                <a:latin typeface="Arial" pitchFamily="34" charset="0"/>
                <a:cs typeface="Arial" pitchFamily="34" charset="0"/>
              </a:rPr>
              <a:t>PROMUOVERE</a:t>
            </a:r>
            <a:endParaRPr kumimoji="0" lang="it-IT" altLang="it-IT" sz="1800" b="1" i="0" u="none" strike="noStrike" cap="none" normalizeH="0" baseline="0" dirty="0">
              <a:ln>
                <a:noFill/>
              </a:ln>
              <a:solidFill>
                <a:srgbClr val="3333FF"/>
              </a:solidFill>
              <a:effectLst/>
              <a:latin typeface="Arial" pitchFamily="34" charset="0"/>
              <a:cs typeface="Arial" pitchFamily="34" charset="0"/>
            </a:endParaRPr>
          </a:p>
        </p:txBody>
      </p:sp>
      <p:sp>
        <p:nvSpPr>
          <p:cNvPr id="29" name="Text Box 21"/>
          <p:cNvSpPr txBox="1">
            <a:spLocks noChangeArrowheads="1"/>
          </p:cNvSpPr>
          <p:nvPr/>
        </p:nvSpPr>
        <p:spPr bwMode="auto">
          <a:xfrm>
            <a:off x="1342479" y="5177630"/>
            <a:ext cx="2161059" cy="483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3333FF"/>
                </a:solidFill>
                <a:effectLst/>
                <a:latin typeface="Arial" pitchFamily="34" charset="0"/>
                <a:cs typeface="Arial" pitchFamily="34" charset="0"/>
              </a:rPr>
              <a:t>PROMUOVERE</a:t>
            </a:r>
            <a:endParaRPr kumimoji="0" lang="it-IT" altLang="it-IT" sz="1800" b="1" i="0" u="none" strike="noStrike" cap="none" normalizeH="0" baseline="0" dirty="0">
              <a:ln>
                <a:noFill/>
              </a:ln>
              <a:solidFill>
                <a:srgbClr val="3333FF"/>
              </a:solidFill>
              <a:effectLst/>
              <a:latin typeface="Arial" pitchFamily="34" charset="0"/>
              <a:cs typeface="Arial" pitchFamily="34" charset="0"/>
            </a:endParaRPr>
          </a:p>
        </p:txBody>
      </p:sp>
      <p:sp>
        <p:nvSpPr>
          <p:cNvPr id="30" name="Text Box 22"/>
          <p:cNvSpPr txBox="1">
            <a:spLocks noChangeArrowheads="1"/>
          </p:cNvSpPr>
          <p:nvPr/>
        </p:nvSpPr>
        <p:spPr bwMode="auto">
          <a:xfrm>
            <a:off x="2147144" y="4607903"/>
            <a:ext cx="4897363" cy="3860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un’educazione di qualità equa ed inclusiva e</a:t>
            </a:r>
            <a:r>
              <a:rPr kumimoji="0" lang="it-IT" altLang="it-IT" sz="2000" b="0" i="0" u="none" strike="noStrike" cap="none" normalizeH="0" dirty="0">
                <a:ln>
                  <a:noFill/>
                </a:ln>
                <a:solidFill>
                  <a:srgbClr val="000000"/>
                </a:solidFill>
                <a:effectLst/>
                <a:latin typeface="Arial" pitchFamily="34" charset="0"/>
                <a:cs typeface="Arial" pitchFamily="34" charset="0"/>
              </a:rPr>
              <a:t> opportunità di apprendimento per tutti.</a:t>
            </a:r>
            <a:endParaRPr kumimoji="0" lang="it-IT" altLang="it-IT" sz="2000" b="0"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31" name="Text Box 23"/>
          <p:cNvSpPr txBox="1">
            <a:spLocks noChangeArrowheads="1"/>
          </p:cNvSpPr>
          <p:nvPr/>
        </p:nvSpPr>
        <p:spPr bwMode="auto">
          <a:xfrm>
            <a:off x="2146375" y="5779467"/>
            <a:ext cx="5665985" cy="3860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Una società giusta, pacifica ed inclusiva.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8" name="CasellaDiTesto 7">
            <a:extLst>
              <a:ext uri="{FF2B5EF4-FFF2-40B4-BE49-F238E27FC236}">
                <a16:creationId xmlns:a16="http://schemas.microsoft.com/office/drawing/2014/main" id="{9D5AD24C-AB61-4E84-90A2-82CF9D2BEEF2}"/>
              </a:ext>
            </a:extLst>
          </p:cNvPr>
          <p:cNvSpPr txBox="1"/>
          <p:nvPr/>
        </p:nvSpPr>
        <p:spPr>
          <a:xfrm>
            <a:off x="2483768" y="1196752"/>
            <a:ext cx="3456384" cy="707886"/>
          </a:xfrm>
          <a:prstGeom prst="rect">
            <a:avLst/>
          </a:prstGeom>
          <a:noFill/>
        </p:spPr>
        <p:txBody>
          <a:bodyPr wrap="square" rtlCol="0">
            <a:spAutoFit/>
          </a:bodyPr>
          <a:lstStyle/>
          <a:p>
            <a:pPr algn="ctr"/>
            <a:r>
              <a:rPr lang="it-IT" sz="4000" b="1" dirty="0">
                <a:solidFill>
                  <a:schemeClr val="tx2">
                    <a:lumMod val="60000"/>
                    <a:lumOff val="40000"/>
                  </a:schemeClr>
                </a:solidFill>
              </a:rPr>
              <a:t>OBIETTIVI</a:t>
            </a:r>
          </a:p>
        </p:txBody>
      </p:sp>
    </p:spTree>
    <p:extLst>
      <p:ext uri="{BB962C8B-B14F-4D97-AF65-F5344CB8AC3E}">
        <p14:creationId xmlns:p14="http://schemas.microsoft.com/office/powerpoint/2010/main" val="33114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1000" fill="hold"/>
                                        <p:tgtEl>
                                          <p:spTgt spid="27"/>
                                        </p:tgtEl>
                                        <p:attrNameLst>
                                          <p:attrName>ppt_w</p:attrName>
                                        </p:attrNameLst>
                                      </p:cBhvr>
                                      <p:tavLst>
                                        <p:tav tm="0">
                                          <p:val>
                                            <p:fltVal val="0"/>
                                          </p:val>
                                        </p:tav>
                                        <p:tav tm="100000">
                                          <p:val>
                                            <p:strVal val="#ppt_w"/>
                                          </p:val>
                                        </p:tav>
                                      </p:tavLst>
                                    </p:anim>
                                    <p:anim calcmode="lin" valueType="num">
                                      <p:cBhvr>
                                        <p:cTn id="8" dur="1000" fill="hold"/>
                                        <p:tgtEl>
                                          <p:spTgt spid="27"/>
                                        </p:tgtEl>
                                        <p:attrNameLst>
                                          <p:attrName>ppt_h</p:attrName>
                                        </p:attrNameLst>
                                      </p:cBhvr>
                                      <p:tavLst>
                                        <p:tav tm="0">
                                          <p:val>
                                            <p:fltVal val="0"/>
                                          </p:val>
                                        </p:tav>
                                        <p:tav tm="100000">
                                          <p:val>
                                            <p:strVal val="#ppt_h"/>
                                          </p:val>
                                        </p:tav>
                                      </p:tavLst>
                                    </p:anim>
                                    <p:anim calcmode="lin" valueType="num">
                                      <p:cBhvr>
                                        <p:cTn id="9" dur="1000" fill="hold"/>
                                        <p:tgtEl>
                                          <p:spTgt spid="27"/>
                                        </p:tgtEl>
                                        <p:attrNameLst>
                                          <p:attrName>style.rotation</p:attrName>
                                        </p:attrNameLst>
                                      </p:cBhvr>
                                      <p:tavLst>
                                        <p:tav tm="0">
                                          <p:val>
                                            <p:fltVal val="90"/>
                                          </p:val>
                                        </p:tav>
                                        <p:tav tm="100000">
                                          <p:val>
                                            <p:fltVal val="0"/>
                                          </p:val>
                                        </p:tav>
                                      </p:tavLst>
                                    </p:anim>
                                    <p:animEffect transition="in" filter="fade">
                                      <p:cBhvr>
                                        <p:cTn id="10" dur="10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80">
                                          <p:stCondLst>
                                            <p:cond delay="0"/>
                                          </p:stCondLst>
                                        </p:cTn>
                                        <p:tgtEl>
                                          <p:spTgt spid="26"/>
                                        </p:tgtEl>
                                      </p:cBhvr>
                                    </p:animEffect>
                                    <p:anim calcmode="lin" valueType="num">
                                      <p:cBhvr>
                                        <p:cTn id="16"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1" dur="26">
                                          <p:stCondLst>
                                            <p:cond delay="650"/>
                                          </p:stCondLst>
                                        </p:cTn>
                                        <p:tgtEl>
                                          <p:spTgt spid="26"/>
                                        </p:tgtEl>
                                      </p:cBhvr>
                                      <p:to x="100000" y="60000"/>
                                    </p:animScale>
                                    <p:animScale>
                                      <p:cBhvr>
                                        <p:cTn id="22" dur="166" decel="50000">
                                          <p:stCondLst>
                                            <p:cond delay="676"/>
                                          </p:stCondLst>
                                        </p:cTn>
                                        <p:tgtEl>
                                          <p:spTgt spid="26"/>
                                        </p:tgtEl>
                                      </p:cBhvr>
                                      <p:to x="100000" y="100000"/>
                                    </p:animScale>
                                    <p:animScale>
                                      <p:cBhvr>
                                        <p:cTn id="23" dur="26">
                                          <p:stCondLst>
                                            <p:cond delay="1312"/>
                                          </p:stCondLst>
                                        </p:cTn>
                                        <p:tgtEl>
                                          <p:spTgt spid="26"/>
                                        </p:tgtEl>
                                      </p:cBhvr>
                                      <p:to x="100000" y="80000"/>
                                    </p:animScale>
                                    <p:animScale>
                                      <p:cBhvr>
                                        <p:cTn id="24" dur="166" decel="50000">
                                          <p:stCondLst>
                                            <p:cond delay="1338"/>
                                          </p:stCondLst>
                                        </p:cTn>
                                        <p:tgtEl>
                                          <p:spTgt spid="26"/>
                                        </p:tgtEl>
                                      </p:cBhvr>
                                      <p:to x="100000" y="100000"/>
                                    </p:animScale>
                                    <p:animScale>
                                      <p:cBhvr>
                                        <p:cTn id="25" dur="26">
                                          <p:stCondLst>
                                            <p:cond delay="1642"/>
                                          </p:stCondLst>
                                        </p:cTn>
                                        <p:tgtEl>
                                          <p:spTgt spid="26"/>
                                        </p:tgtEl>
                                      </p:cBhvr>
                                      <p:to x="100000" y="90000"/>
                                    </p:animScale>
                                    <p:animScale>
                                      <p:cBhvr>
                                        <p:cTn id="26" dur="166" decel="50000">
                                          <p:stCondLst>
                                            <p:cond delay="1668"/>
                                          </p:stCondLst>
                                        </p:cTn>
                                        <p:tgtEl>
                                          <p:spTgt spid="26"/>
                                        </p:tgtEl>
                                      </p:cBhvr>
                                      <p:to x="100000" y="100000"/>
                                    </p:animScale>
                                    <p:animScale>
                                      <p:cBhvr>
                                        <p:cTn id="27" dur="26">
                                          <p:stCondLst>
                                            <p:cond delay="1808"/>
                                          </p:stCondLst>
                                        </p:cTn>
                                        <p:tgtEl>
                                          <p:spTgt spid="26"/>
                                        </p:tgtEl>
                                      </p:cBhvr>
                                      <p:to x="100000" y="95000"/>
                                    </p:animScale>
                                    <p:animScale>
                                      <p:cBhvr>
                                        <p:cTn id="28" dur="166" decel="50000">
                                          <p:stCondLst>
                                            <p:cond delay="1834"/>
                                          </p:stCondLst>
                                        </p:cTn>
                                        <p:tgtEl>
                                          <p:spTgt spid="2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1000" fill="hold"/>
                                        <p:tgtEl>
                                          <p:spTgt spid="28"/>
                                        </p:tgtEl>
                                        <p:attrNameLst>
                                          <p:attrName>ppt_w</p:attrName>
                                        </p:attrNameLst>
                                      </p:cBhvr>
                                      <p:tavLst>
                                        <p:tav tm="0">
                                          <p:val>
                                            <p:fltVal val="0"/>
                                          </p:val>
                                        </p:tav>
                                        <p:tav tm="100000">
                                          <p:val>
                                            <p:strVal val="#ppt_w"/>
                                          </p:val>
                                        </p:tav>
                                      </p:tavLst>
                                    </p:anim>
                                    <p:anim calcmode="lin" valueType="num">
                                      <p:cBhvr>
                                        <p:cTn id="34" dur="1000" fill="hold"/>
                                        <p:tgtEl>
                                          <p:spTgt spid="28"/>
                                        </p:tgtEl>
                                        <p:attrNameLst>
                                          <p:attrName>ppt_h</p:attrName>
                                        </p:attrNameLst>
                                      </p:cBhvr>
                                      <p:tavLst>
                                        <p:tav tm="0">
                                          <p:val>
                                            <p:fltVal val="0"/>
                                          </p:val>
                                        </p:tav>
                                        <p:tav tm="100000">
                                          <p:val>
                                            <p:strVal val="#ppt_h"/>
                                          </p:val>
                                        </p:tav>
                                      </p:tavLst>
                                    </p:anim>
                                    <p:anim calcmode="lin" valueType="num">
                                      <p:cBhvr>
                                        <p:cTn id="35" dur="1000" fill="hold"/>
                                        <p:tgtEl>
                                          <p:spTgt spid="28"/>
                                        </p:tgtEl>
                                        <p:attrNameLst>
                                          <p:attrName>style.rotation</p:attrName>
                                        </p:attrNameLst>
                                      </p:cBhvr>
                                      <p:tavLst>
                                        <p:tav tm="0">
                                          <p:val>
                                            <p:fltVal val="90"/>
                                          </p:val>
                                        </p:tav>
                                        <p:tav tm="100000">
                                          <p:val>
                                            <p:fltVal val="0"/>
                                          </p:val>
                                        </p:tav>
                                      </p:tavLst>
                                    </p:anim>
                                    <p:animEffect transition="in" filter="fade">
                                      <p:cBhvr>
                                        <p:cTn id="36" dur="10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down)">
                                      <p:cBhvr>
                                        <p:cTn id="41" dur="580">
                                          <p:stCondLst>
                                            <p:cond delay="0"/>
                                          </p:stCondLst>
                                        </p:cTn>
                                        <p:tgtEl>
                                          <p:spTgt spid="30"/>
                                        </p:tgtEl>
                                      </p:cBhvr>
                                    </p:animEffect>
                                    <p:anim calcmode="lin" valueType="num">
                                      <p:cBhvr>
                                        <p:cTn id="42"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47" dur="26">
                                          <p:stCondLst>
                                            <p:cond delay="650"/>
                                          </p:stCondLst>
                                        </p:cTn>
                                        <p:tgtEl>
                                          <p:spTgt spid="30"/>
                                        </p:tgtEl>
                                      </p:cBhvr>
                                      <p:to x="100000" y="60000"/>
                                    </p:animScale>
                                    <p:animScale>
                                      <p:cBhvr>
                                        <p:cTn id="48" dur="166" decel="50000">
                                          <p:stCondLst>
                                            <p:cond delay="676"/>
                                          </p:stCondLst>
                                        </p:cTn>
                                        <p:tgtEl>
                                          <p:spTgt spid="30"/>
                                        </p:tgtEl>
                                      </p:cBhvr>
                                      <p:to x="100000" y="100000"/>
                                    </p:animScale>
                                    <p:animScale>
                                      <p:cBhvr>
                                        <p:cTn id="49" dur="26">
                                          <p:stCondLst>
                                            <p:cond delay="1312"/>
                                          </p:stCondLst>
                                        </p:cTn>
                                        <p:tgtEl>
                                          <p:spTgt spid="30"/>
                                        </p:tgtEl>
                                      </p:cBhvr>
                                      <p:to x="100000" y="80000"/>
                                    </p:animScale>
                                    <p:animScale>
                                      <p:cBhvr>
                                        <p:cTn id="50" dur="166" decel="50000">
                                          <p:stCondLst>
                                            <p:cond delay="1338"/>
                                          </p:stCondLst>
                                        </p:cTn>
                                        <p:tgtEl>
                                          <p:spTgt spid="30"/>
                                        </p:tgtEl>
                                      </p:cBhvr>
                                      <p:to x="100000" y="100000"/>
                                    </p:animScale>
                                    <p:animScale>
                                      <p:cBhvr>
                                        <p:cTn id="51" dur="26">
                                          <p:stCondLst>
                                            <p:cond delay="1642"/>
                                          </p:stCondLst>
                                        </p:cTn>
                                        <p:tgtEl>
                                          <p:spTgt spid="30"/>
                                        </p:tgtEl>
                                      </p:cBhvr>
                                      <p:to x="100000" y="90000"/>
                                    </p:animScale>
                                    <p:animScale>
                                      <p:cBhvr>
                                        <p:cTn id="52" dur="166" decel="50000">
                                          <p:stCondLst>
                                            <p:cond delay="1668"/>
                                          </p:stCondLst>
                                        </p:cTn>
                                        <p:tgtEl>
                                          <p:spTgt spid="30"/>
                                        </p:tgtEl>
                                      </p:cBhvr>
                                      <p:to x="100000" y="100000"/>
                                    </p:animScale>
                                    <p:animScale>
                                      <p:cBhvr>
                                        <p:cTn id="53" dur="26">
                                          <p:stCondLst>
                                            <p:cond delay="1808"/>
                                          </p:stCondLst>
                                        </p:cTn>
                                        <p:tgtEl>
                                          <p:spTgt spid="30"/>
                                        </p:tgtEl>
                                      </p:cBhvr>
                                      <p:to x="100000" y="95000"/>
                                    </p:animScale>
                                    <p:animScale>
                                      <p:cBhvr>
                                        <p:cTn id="54" dur="166" decel="50000">
                                          <p:stCondLst>
                                            <p:cond delay="1834"/>
                                          </p:stCondLst>
                                        </p:cTn>
                                        <p:tgtEl>
                                          <p:spTgt spid="30"/>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1000" fill="hold"/>
                                        <p:tgtEl>
                                          <p:spTgt spid="29"/>
                                        </p:tgtEl>
                                        <p:attrNameLst>
                                          <p:attrName>ppt_w</p:attrName>
                                        </p:attrNameLst>
                                      </p:cBhvr>
                                      <p:tavLst>
                                        <p:tav tm="0">
                                          <p:val>
                                            <p:fltVal val="0"/>
                                          </p:val>
                                        </p:tav>
                                        <p:tav tm="100000">
                                          <p:val>
                                            <p:strVal val="#ppt_w"/>
                                          </p:val>
                                        </p:tav>
                                      </p:tavLst>
                                    </p:anim>
                                    <p:anim calcmode="lin" valueType="num">
                                      <p:cBhvr>
                                        <p:cTn id="60" dur="1000" fill="hold"/>
                                        <p:tgtEl>
                                          <p:spTgt spid="29"/>
                                        </p:tgtEl>
                                        <p:attrNameLst>
                                          <p:attrName>ppt_h</p:attrName>
                                        </p:attrNameLst>
                                      </p:cBhvr>
                                      <p:tavLst>
                                        <p:tav tm="0">
                                          <p:val>
                                            <p:fltVal val="0"/>
                                          </p:val>
                                        </p:tav>
                                        <p:tav tm="100000">
                                          <p:val>
                                            <p:strVal val="#ppt_h"/>
                                          </p:val>
                                        </p:tav>
                                      </p:tavLst>
                                    </p:anim>
                                    <p:anim calcmode="lin" valueType="num">
                                      <p:cBhvr>
                                        <p:cTn id="61" dur="1000" fill="hold"/>
                                        <p:tgtEl>
                                          <p:spTgt spid="29"/>
                                        </p:tgtEl>
                                        <p:attrNameLst>
                                          <p:attrName>style.rotation</p:attrName>
                                        </p:attrNameLst>
                                      </p:cBhvr>
                                      <p:tavLst>
                                        <p:tav tm="0">
                                          <p:val>
                                            <p:fltVal val="90"/>
                                          </p:val>
                                        </p:tav>
                                        <p:tav tm="100000">
                                          <p:val>
                                            <p:fltVal val="0"/>
                                          </p:val>
                                        </p:tav>
                                      </p:tavLst>
                                    </p:anim>
                                    <p:animEffect transition="in" filter="fade">
                                      <p:cBhvr>
                                        <p:cTn id="62" dur="10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80">
                                          <p:stCondLst>
                                            <p:cond delay="0"/>
                                          </p:stCondLst>
                                        </p:cTn>
                                        <p:tgtEl>
                                          <p:spTgt spid="31"/>
                                        </p:tgtEl>
                                      </p:cBhvr>
                                    </p:animEffect>
                                    <p:anim calcmode="lin" valueType="num">
                                      <p:cBhvr>
                                        <p:cTn id="68"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73" dur="26">
                                          <p:stCondLst>
                                            <p:cond delay="650"/>
                                          </p:stCondLst>
                                        </p:cTn>
                                        <p:tgtEl>
                                          <p:spTgt spid="31"/>
                                        </p:tgtEl>
                                      </p:cBhvr>
                                      <p:to x="100000" y="60000"/>
                                    </p:animScale>
                                    <p:animScale>
                                      <p:cBhvr>
                                        <p:cTn id="74" dur="166" decel="50000">
                                          <p:stCondLst>
                                            <p:cond delay="676"/>
                                          </p:stCondLst>
                                        </p:cTn>
                                        <p:tgtEl>
                                          <p:spTgt spid="31"/>
                                        </p:tgtEl>
                                      </p:cBhvr>
                                      <p:to x="100000" y="100000"/>
                                    </p:animScale>
                                    <p:animScale>
                                      <p:cBhvr>
                                        <p:cTn id="75" dur="26">
                                          <p:stCondLst>
                                            <p:cond delay="1312"/>
                                          </p:stCondLst>
                                        </p:cTn>
                                        <p:tgtEl>
                                          <p:spTgt spid="31"/>
                                        </p:tgtEl>
                                      </p:cBhvr>
                                      <p:to x="100000" y="80000"/>
                                    </p:animScale>
                                    <p:animScale>
                                      <p:cBhvr>
                                        <p:cTn id="76" dur="166" decel="50000">
                                          <p:stCondLst>
                                            <p:cond delay="1338"/>
                                          </p:stCondLst>
                                        </p:cTn>
                                        <p:tgtEl>
                                          <p:spTgt spid="31"/>
                                        </p:tgtEl>
                                      </p:cBhvr>
                                      <p:to x="100000" y="100000"/>
                                    </p:animScale>
                                    <p:animScale>
                                      <p:cBhvr>
                                        <p:cTn id="77" dur="26">
                                          <p:stCondLst>
                                            <p:cond delay="1642"/>
                                          </p:stCondLst>
                                        </p:cTn>
                                        <p:tgtEl>
                                          <p:spTgt spid="31"/>
                                        </p:tgtEl>
                                      </p:cBhvr>
                                      <p:to x="100000" y="90000"/>
                                    </p:animScale>
                                    <p:animScale>
                                      <p:cBhvr>
                                        <p:cTn id="78" dur="166" decel="50000">
                                          <p:stCondLst>
                                            <p:cond delay="1668"/>
                                          </p:stCondLst>
                                        </p:cTn>
                                        <p:tgtEl>
                                          <p:spTgt spid="31"/>
                                        </p:tgtEl>
                                      </p:cBhvr>
                                      <p:to x="100000" y="100000"/>
                                    </p:animScale>
                                    <p:animScale>
                                      <p:cBhvr>
                                        <p:cTn id="79" dur="26">
                                          <p:stCondLst>
                                            <p:cond delay="1808"/>
                                          </p:stCondLst>
                                        </p:cTn>
                                        <p:tgtEl>
                                          <p:spTgt spid="31"/>
                                        </p:tgtEl>
                                      </p:cBhvr>
                                      <p:to x="100000" y="95000"/>
                                    </p:animScale>
                                    <p:animScale>
                                      <p:cBhvr>
                                        <p:cTn id="80" dur="166" decel="50000">
                                          <p:stCondLst>
                                            <p:cond delay="1834"/>
                                          </p:stCondLst>
                                        </p:cTn>
                                        <p:tgtEl>
                                          <p:spTgt spid="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2"/>
          <p:cNvSpPr txBox="1">
            <a:spLocks noChangeArrowheads="1"/>
          </p:cNvSpPr>
          <p:nvPr/>
        </p:nvSpPr>
        <p:spPr bwMode="auto">
          <a:xfrm>
            <a:off x="1652960" y="1642913"/>
            <a:ext cx="5616575" cy="568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3333FF"/>
                </a:solidFill>
                <a:effectLst/>
                <a:latin typeface="Arial Black" pitchFamily="34" charset="0"/>
                <a:cs typeface="Arial" pitchFamily="34" charset="0"/>
              </a:rPr>
              <a:t>AREE di INTERVENTO</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9" name="Text Box 4"/>
          <p:cNvSpPr txBox="1">
            <a:spLocks noChangeArrowheads="1"/>
          </p:cNvSpPr>
          <p:nvPr/>
        </p:nvSpPr>
        <p:spPr bwMode="auto">
          <a:xfrm>
            <a:off x="107504" y="2569369"/>
            <a:ext cx="648189" cy="575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1°</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 name="Text Box 5"/>
          <p:cNvSpPr txBox="1">
            <a:spLocks noChangeArrowheads="1"/>
          </p:cNvSpPr>
          <p:nvPr/>
        </p:nvSpPr>
        <p:spPr bwMode="auto">
          <a:xfrm>
            <a:off x="728519" y="3933056"/>
            <a:ext cx="2088608" cy="4318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a:ln>
                  <a:noFill/>
                </a:ln>
                <a:solidFill>
                  <a:srgbClr val="3333FF"/>
                </a:solidFill>
                <a:effectLst/>
                <a:latin typeface="Arial" pitchFamily="34" charset="0"/>
                <a:cs typeface="Arial" pitchFamily="34" charset="0"/>
              </a:rPr>
              <a:t>CONTRASTO</a:t>
            </a:r>
            <a:r>
              <a:rPr kumimoji="0" lang="it-IT" altLang="it-IT" sz="2400" b="1" i="0" u="none" strike="noStrike" cap="none" normalizeH="0" baseline="0" dirty="0">
                <a:ln>
                  <a:noFill/>
                </a:ln>
                <a:solidFill>
                  <a:srgbClr val="000000"/>
                </a:solidFill>
                <a:effectLst/>
                <a:latin typeface="Arial" pitchFamily="34" charset="0"/>
                <a:cs typeface="Arial" pitchFamily="34" charset="0"/>
              </a:rPr>
              <a:t> </a:t>
            </a:r>
            <a:r>
              <a:rPr kumimoji="0" lang="it-IT" altLang="it-IT" sz="2000" b="0" i="0" u="none" strike="noStrike" cap="none" normalizeH="0" baseline="0" dirty="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1" name="Text Box 6"/>
          <p:cNvSpPr txBox="1">
            <a:spLocks noChangeArrowheads="1"/>
          </p:cNvSpPr>
          <p:nvPr/>
        </p:nvSpPr>
        <p:spPr bwMode="auto">
          <a:xfrm>
            <a:off x="755576" y="5124386"/>
            <a:ext cx="2016587" cy="392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a:ln>
                  <a:noFill/>
                </a:ln>
                <a:solidFill>
                  <a:srgbClr val="3333FF"/>
                </a:solidFill>
                <a:effectLst/>
                <a:latin typeface="Arial" pitchFamily="34" charset="0"/>
                <a:cs typeface="Arial" pitchFamily="34" charset="0"/>
              </a:rPr>
              <a:t>SVILUPPO</a:t>
            </a:r>
            <a:r>
              <a:rPr kumimoji="0" lang="it-IT" altLang="it-IT" sz="2400" b="1" i="0" u="none" strike="noStrike" cap="none" normalizeH="0" baseline="0" dirty="0">
                <a:ln>
                  <a:noFill/>
                </a:ln>
                <a:solidFill>
                  <a:srgbClr val="000000"/>
                </a:solidFill>
                <a:effectLst/>
                <a:latin typeface="Arial" pitchFamily="34" charset="0"/>
                <a:cs typeface="Arial" pitchFamily="34" charset="0"/>
              </a:rPr>
              <a:t> </a:t>
            </a:r>
            <a:endParaRPr kumimoji="0" lang="it-IT" altLang="it-IT" sz="2000" b="0"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7"/>
          <p:cNvSpPr txBox="1">
            <a:spLocks noChangeArrowheads="1"/>
          </p:cNvSpPr>
          <p:nvPr/>
        </p:nvSpPr>
        <p:spPr bwMode="auto">
          <a:xfrm>
            <a:off x="179512" y="4951085"/>
            <a:ext cx="648189" cy="575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3°</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3" name="Text Box 8"/>
          <p:cNvSpPr txBox="1">
            <a:spLocks noChangeArrowheads="1"/>
          </p:cNvSpPr>
          <p:nvPr/>
        </p:nvSpPr>
        <p:spPr bwMode="auto">
          <a:xfrm>
            <a:off x="179512" y="3789040"/>
            <a:ext cx="648189" cy="575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2°</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4" name="Text Box 9"/>
          <p:cNvSpPr txBox="1">
            <a:spLocks noChangeArrowheads="1"/>
          </p:cNvSpPr>
          <p:nvPr/>
        </p:nvSpPr>
        <p:spPr bwMode="auto">
          <a:xfrm>
            <a:off x="611560" y="2708920"/>
            <a:ext cx="2322526" cy="38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a:ln>
                  <a:noFill/>
                </a:ln>
                <a:solidFill>
                  <a:srgbClr val="3333FF"/>
                </a:solidFill>
                <a:effectLst/>
                <a:latin typeface="Arial" pitchFamily="34" charset="0"/>
                <a:cs typeface="Arial" pitchFamily="34" charset="0"/>
              </a:rPr>
              <a:t>PREVENZIONE</a:t>
            </a:r>
            <a:r>
              <a:rPr kumimoji="0" lang="it-IT" altLang="it-IT" sz="2400" b="0" i="0" u="none" strike="noStrike" cap="none" normalizeH="0" baseline="0" dirty="0">
                <a:ln>
                  <a:noFill/>
                </a:ln>
                <a:solidFill>
                  <a:srgbClr val="000000"/>
                </a:solidFill>
                <a:effectLst/>
                <a:latin typeface="Arial" pitchFamily="34" charset="0"/>
                <a:cs typeface="Arial" pitchFamily="34" charset="0"/>
              </a:rPr>
              <a:t> </a:t>
            </a:r>
            <a:r>
              <a:rPr kumimoji="0" lang="it-IT" altLang="it-IT" sz="2000" b="0" i="0" u="none" strike="noStrike" cap="none" normalizeH="0" baseline="0" dirty="0">
                <a:ln>
                  <a:noFill/>
                </a:ln>
                <a:solidFill>
                  <a:srgbClr val="000000"/>
                </a:solidFill>
                <a:effectLst/>
                <a:latin typeface="Arial" pitchFamily="34" charset="0"/>
                <a:cs typeface="Arial" pitchFamily="34" charset="0"/>
              </a:rPr>
              <a:t>	</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6" name="Text Box 10"/>
          <p:cNvSpPr txBox="1">
            <a:spLocks noChangeArrowheads="1"/>
          </p:cNvSpPr>
          <p:nvPr/>
        </p:nvSpPr>
        <p:spPr bwMode="auto">
          <a:xfrm>
            <a:off x="2843807" y="2780928"/>
            <a:ext cx="6192689"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e contrasto delle forme di violenza, discriminazione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ed intolleranza, con particolare riferimento a quella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di genere e/o nei confronti dei soggetti vulnerabili.</a:t>
            </a: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7" name="Text Box 11"/>
          <p:cNvSpPr txBox="1">
            <a:spLocks noChangeArrowheads="1"/>
          </p:cNvSpPr>
          <p:nvPr/>
        </p:nvSpPr>
        <p:spPr bwMode="auto">
          <a:xfrm>
            <a:off x="2825823" y="4005064"/>
            <a:ext cx="5922641"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alle solitudini</a:t>
            </a:r>
            <a:r>
              <a:rPr kumimoji="0" lang="it-IT" altLang="it-IT" sz="2000" b="0" i="0" u="none" strike="noStrike" cap="none" normalizeH="0" dirty="0">
                <a:ln>
                  <a:noFill/>
                </a:ln>
                <a:solidFill>
                  <a:srgbClr val="000000"/>
                </a:solidFill>
                <a:effectLst/>
                <a:latin typeface="Arial" pitchFamily="34" charset="0"/>
                <a:cs typeface="Arial" pitchFamily="34" charset="0"/>
              </a:rPr>
              <a:t> involontarie specie nella popolazione anziana attraverso iniziative e percorsi di coinvolgimento partecipato.</a:t>
            </a:r>
            <a:endParaRPr kumimoji="0" lang="it-IT" altLang="it-IT" sz="2000" b="0"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8" name="Text Box 12"/>
          <p:cNvSpPr txBox="1">
            <a:spLocks noChangeArrowheads="1"/>
          </p:cNvSpPr>
          <p:nvPr/>
        </p:nvSpPr>
        <p:spPr bwMode="auto">
          <a:xfrm>
            <a:off x="2684250" y="5151451"/>
            <a:ext cx="6205785" cy="75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della cultura del volontariato in particolare tra i giovani</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000000"/>
                </a:solidFill>
                <a:effectLst/>
                <a:latin typeface="Arial" pitchFamily="34" charset="0"/>
                <a:cs typeface="Arial" pitchFamily="34" charset="0"/>
              </a:rPr>
              <a:t> e all’interno delle scuole.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rgbClr val="000000"/>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3326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80">
                                          <p:stCondLst>
                                            <p:cond delay="0"/>
                                          </p:stCondLst>
                                        </p:cTn>
                                        <p:tgtEl>
                                          <p:spTgt spid="16"/>
                                        </p:tgtEl>
                                      </p:cBhvr>
                                    </p:animEffect>
                                    <p:anim calcmode="lin" valueType="num">
                                      <p:cBhvr>
                                        <p:cTn id="1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1" dur="26">
                                          <p:stCondLst>
                                            <p:cond delay="650"/>
                                          </p:stCondLst>
                                        </p:cTn>
                                        <p:tgtEl>
                                          <p:spTgt spid="16"/>
                                        </p:tgtEl>
                                      </p:cBhvr>
                                      <p:to x="100000" y="60000"/>
                                    </p:animScale>
                                    <p:animScale>
                                      <p:cBhvr>
                                        <p:cTn id="22" dur="166" decel="50000">
                                          <p:stCondLst>
                                            <p:cond delay="676"/>
                                          </p:stCondLst>
                                        </p:cTn>
                                        <p:tgtEl>
                                          <p:spTgt spid="16"/>
                                        </p:tgtEl>
                                      </p:cBhvr>
                                      <p:to x="100000" y="100000"/>
                                    </p:animScale>
                                    <p:animScale>
                                      <p:cBhvr>
                                        <p:cTn id="23" dur="26">
                                          <p:stCondLst>
                                            <p:cond delay="1312"/>
                                          </p:stCondLst>
                                        </p:cTn>
                                        <p:tgtEl>
                                          <p:spTgt spid="16"/>
                                        </p:tgtEl>
                                      </p:cBhvr>
                                      <p:to x="100000" y="80000"/>
                                    </p:animScale>
                                    <p:animScale>
                                      <p:cBhvr>
                                        <p:cTn id="24" dur="166" decel="50000">
                                          <p:stCondLst>
                                            <p:cond delay="1338"/>
                                          </p:stCondLst>
                                        </p:cTn>
                                        <p:tgtEl>
                                          <p:spTgt spid="16"/>
                                        </p:tgtEl>
                                      </p:cBhvr>
                                      <p:to x="100000" y="100000"/>
                                    </p:animScale>
                                    <p:animScale>
                                      <p:cBhvr>
                                        <p:cTn id="25" dur="26">
                                          <p:stCondLst>
                                            <p:cond delay="1642"/>
                                          </p:stCondLst>
                                        </p:cTn>
                                        <p:tgtEl>
                                          <p:spTgt spid="16"/>
                                        </p:tgtEl>
                                      </p:cBhvr>
                                      <p:to x="100000" y="90000"/>
                                    </p:animScale>
                                    <p:animScale>
                                      <p:cBhvr>
                                        <p:cTn id="26" dur="166" decel="50000">
                                          <p:stCondLst>
                                            <p:cond delay="1668"/>
                                          </p:stCondLst>
                                        </p:cTn>
                                        <p:tgtEl>
                                          <p:spTgt spid="16"/>
                                        </p:tgtEl>
                                      </p:cBhvr>
                                      <p:to x="100000" y="100000"/>
                                    </p:animScale>
                                    <p:animScale>
                                      <p:cBhvr>
                                        <p:cTn id="27" dur="26">
                                          <p:stCondLst>
                                            <p:cond delay="1808"/>
                                          </p:stCondLst>
                                        </p:cTn>
                                        <p:tgtEl>
                                          <p:spTgt spid="16"/>
                                        </p:tgtEl>
                                      </p:cBhvr>
                                      <p:to x="100000" y="95000"/>
                                    </p:animScale>
                                    <p:animScale>
                                      <p:cBhvr>
                                        <p:cTn id="28" dur="166" decel="50000">
                                          <p:stCondLst>
                                            <p:cond delay="1834"/>
                                          </p:stCondLst>
                                        </p:cTn>
                                        <p:tgtEl>
                                          <p:spTgt spid="1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style.rotation</p:attrName>
                                        </p:attrNameLst>
                                      </p:cBhvr>
                                      <p:tavLst>
                                        <p:tav tm="0">
                                          <p:val>
                                            <p:fltVal val="90"/>
                                          </p:val>
                                        </p:tav>
                                        <p:tav tm="100000">
                                          <p:val>
                                            <p:fltVal val="0"/>
                                          </p:val>
                                        </p:tav>
                                      </p:tavLst>
                                    </p:anim>
                                    <p:animEffect transition="in" filter="fade">
                                      <p:cBhvr>
                                        <p:cTn id="36" dur="10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80">
                                          <p:stCondLst>
                                            <p:cond delay="0"/>
                                          </p:stCondLst>
                                        </p:cTn>
                                        <p:tgtEl>
                                          <p:spTgt spid="17"/>
                                        </p:tgtEl>
                                      </p:cBhvr>
                                    </p:animEffect>
                                    <p:anim calcmode="lin" valueType="num">
                                      <p:cBhvr>
                                        <p:cTn id="4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7" dur="26">
                                          <p:stCondLst>
                                            <p:cond delay="650"/>
                                          </p:stCondLst>
                                        </p:cTn>
                                        <p:tgtEl>
                                          <p:spTgt spid="17"/>
                                        </p:tgtEl>
                                      </p:cBhvr>
                                      <p:to x="100000" y="60000"/>
                                    </p:animScale>
                                    <p:animScale>
                                      <p:cBhvr>
                                        <p:cTn id="48" dur="166" decel="50000">
                                          <p:stCondLst>
                                            <p:cond delay="676"/>
                                          </p:stCondLst>
                                        </p:cTn>
                                        <p:tgtEl>
                                          <p:spTgt spid="17"/>
                                        </p:tgtEl>
                                      </p:cBhvr>
                                      <p:to x="100000" y="100000"/>
                                    </p:animScale>
                                    <p:animScale>
                                      <p:cBhvr>
                                        <p:cTn id="49" dur="26">
                                          <p:stCondLst>
                                            <p:cond delay="1312"/>
                                          </p:stCondLst>
                                        </p:cTn>
                                        <p:tgtEl>
                                          <p:spTgt spid="17"/>
                                        </p:tgtEl>
                                      </p:cBhvr>
                                      <p:to x="100000" y="80000"/>
                                    </p:animScale>
                                    <p:animScale>
                                      <p:cBhvr>
                                        <p:cTn id="50" dur="166" decel="50000">
                                          <p:stCondLst>
                                            <p:cond delay="1338"/>
                                          </p:stCondLst>
                                        </p:cTn>
                                        <p:tgtEl>
                                          <p:spTgt spid="17"/>
                                        </p:tgtEl>
                                      </p:cBhvr>
                                      <p:to x="100000" y="100000"/>
                                    </p:animScale>
                                    <p:animScale>
                                      <p:cBhvr>
                                        <p:cTn id="51" dur="26">
                                          <p:stCondLst>
                                            <p:cond delay="1642"/>
                                          </p:stCondLst>
                                        </p:cTn>
                                        <p:tgtEl>
                                          <p:spTgt spid="17"/>
                                        </p:tgtEl>
                                      </p:cBhvr>
                                      <p:to x="100000" y="90000"/>
                                    </p:animScale>
                                    <p:animScale>
                                      <p:cBhvr>
                                        <p:cTn id="52" dur="166" decel="50000">
                                          <p:stCondLst>
                                            <p:cond delay="1668"/>
                                          </p:stCondLst>
                                        </p:cTn>
                                        <p:tgtEl>
                                          <p:spTgt spid="17"/>
                                        </p:tgtEl>
                                      </p:cBhvr>
                                      <p:to x="100000" y="100000"/>
                                    </p:animScale>
                                    <p:animScale>
                                      <p:cBhvr>
                                        <p:cTn id="53" dur="26">
                                          <p:stCondLst>
                                            <p:cond delay="1808"/>
                                          </p:stCondLst>
                                        </p:cTn>
                                        <p:tgtEl>
                                          <p:spTgt spid="17"/>
                                        </p:tgtEl>
                                      </p:cBhvr>
                                      <p:to x="100000" y="95000"/>
                                    </p:animScale>
                                    <p:animScale>
                                      <p:cBhvr>
                                        <p:cTn id="54" dur="166" decel="50000">
                                          <p:stCondLst>
                                            <p:cond delay="1834"/>
                                          </p:stCondLst>
                                        </p:cTn>
                                        <p:tgtEl>
                                          <p:spTgt spid="17"/>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1000" fill="hold"/>
                                        <p:tgtEl>
                                          <p:spTgt spid="11"/>
                                        </p:tgtEl>
                                        <p:attrNameLst>
                                          <p:attrName>ppt_w</p:attrName>
                                        </p:attrNameLst>
                                      </p:cBhvr>
                                      <p:tavLst>
                                        <p:tav tm="0">
                                          <p:val>
                                            <p:fltVal val="0"/>
                                          </p:val>
                                        </p:tav>
                                        <p:tav tm="100000">
                                          <p:val>
                                            <p:strVal val="#ppt_w"/>
                                          </p:val>
                                        </p:tav>
                                      </p:tavLst>
                                    </p:anim>
                                    <p:anim calcmode="lin" valueType="num">
                                      <p:cBhvr>
                                        <p:cTn id="60" dur="1000" fill="hold"/>
                                        <p:tgtEl>
                                          <p:spTgt spid="11"/>
                                        </p:tgtEl>
                                        <p:attrNameLst>
                                          <p:attrName>ppt_h</p:attrName>
                                        </p:attrNameLst>
                                      </p:cBhvr>
                                      <p:tavLst>
                                        <p:tav tm="0">
                                          <p:val>
                                            <p:fltVal val="0"/>
                                          </p:val>
                                        </p:tav>
                                        <p:tav tm="100000">
                                          <p:val>
                                            <p:strVal val="#ppt_h"/>
                                          </p:val>
                                        </p:tav>
                                      </p:tavLst>
                                    </p:anim>
                                    <p:anim calcmode="lin" valueType="num">
                                      <p:cBhvr>
                                        <p:cTn id="61" dur="1000" fill="hold"/>
                                        <p:tgtEl>
                                          <p:spTgt spid="11"/>
                                        </p:tgtEl>
                                        <p:attrNameLst>
                                          <p:attrName>style.rotation</p:attrName>
                                        </p:attrNameLst>
                                      </p:cBhvr>
                                      <p:tavLst>
                                        <p:tav tm="0">
                                          <p:val>
                                            <p:fltVal val="90"/>
                                          </p:val>
                                        </p:tav>
                                        <p:tav tm="100000">
                                          <p:val>
                                            <p:fltVal val="0"/>
                                          </p:val>
                                        </p:tav>
                                      </p:tavLst>
                                    </p:anim>
                                    <p:animEffect transition="in" filter="fade">
                                      <p:cBhvr>
                                        <p:cTn id="62" dur="1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80">
                                          <p:stCondLst>
                                            <p:cond delay="0"/>
                                          </p:stCondLst>
                                        </p:cTn>
                                        <p:tgtEl>
                                          <p:spTgt spid="18"/>
                                        </p:tgtEl>
                                      </p:cBhvr>
                                    </p:animEffect>
                                    <p:anim calcmode="lin" valueType="num">
                                      <p:cBhvr>
                                        <p:cTn id="6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3" dur="26">
                                          <p:stCondLst>
                                            <p:cond delay="650"/>
                                          </p:stCondLst>
                                        </p:cTn>
                                        <p:tgtEl>
                                          <p:spTgt spid="18"/>
                                        </p:tgtEl>
                                      </p:cBhvr>
                                      <p:to x="100000" y="60000"/>
                                    </p:animScale>
                                    <p:animScale>
                                      <p:cBhvr>
                                        <p:cTn id="74" dur="166" decel="50000">
                                          <p:stCondLst>
                                            <p:cond delay="676"/>
                                          </p:stCondLst>
                                        </p:cTn>
                                        <p:tgtEl>
                                          <p:spTgt spid="18"/>
                                        </p:tgtEl>
                                      </p:cBhvr>
                                      <p:to x="100000" y="100000"/>
                                    </p:animScale>
                                    <p:animScale>
                                      <p:cBhvr>
                                        <p:cTn id="75" dur="26">
                                          <p:stCondLst>
                                            <p:cond delay="1312"/>
                                          </p:stCondLst>
                                        </p:cTn>
                                        <p:tgtEl>
                                          <p:spTgt spid="18"/>
                                        </p:tgtEl>
                                      </p:cBhvr>
                                      <p:to x="100000" y="80000"/>
                                    </p:animScale>
                                    <p:animScale>
                                      <p:cBhvr>
                                        <p:cTn id="76" dur="166" decel="50000">
                                          <p:stCondLst>
                                            <p:cond delay="1338"/>
                                          </p:stCondLst>
                                        </p:cTn>
                                        <p:tgtEl>
                                          <p:spTgt spid="18"/>
                                        </p:tgtEl>
                                      </p:cBhvr>
                                      <p:to x="100000" y="100000"/>
                                    </p:animScale>
                                    <p:animScale>
                                      <p:cBhvr>
                                        <p:cTn id="77" dur="26">
                                          <p:stCondLst>
                                            <p:cond delay="1642"/>
                                          </p:stCondLst>
                                        </p:cTn>
                                        <p:tgtEl>
                                          <p:spTgt spid="18"/>
                                        </p:tgtEl>
                                      </p:cBhvr>
                                      <p:to x="100000" y="90000"/>
                                    </p:animScale>
                                    <p:animScale>
                                      <p:cBhvr>
                                        <p:cTn id="78" dur="166" decel="50000">
                                          <p:stCondLst>
                                            <p:cond delay="1668"/>
                                          </p:stCondLst>
                                        </p:cTn>
                                        <p:tgtEl>
                                          <p:spTgt spid="18"/>
                                        </p:tgtEl>
                                      </p:cBhvr>
                                      <p:to x="100000" y="100000"/>
                                    </p:animScale>
                                    <p:animScale>
                                      <p:cBhvr>
                                        <p:cTn id="79" dur="26">
                                          <p:stCondLst>
                                            <p:cond delay="1808"/>
                                          </p:stCondLst>
                                        </p:cTn>
                                        <p:tgtEl>
                                          <p:spTgt spid="18"/>
                                        </p:tgtEl>
                                      </p:cBhvr>
                                      <p:to x="100000" y="95000"/>
                                    </p:animScale>
                                    <p:animScale>
                                      <p:cBhvr>
                                        <p:cTn id="80"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1504950" y="1490301"/>
            <a:ext cx="6049813" cy="67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200" b="1" i="0" u="none" strike="noStrike" cap="none" normalizeH="0" baseline="0" dirty="0">
                <a:ln>
                  <a:noFill/>
                </a:ln>
                <a:solidFill>
                  <a:srgbClr val="3333FF"/>
                </a:solidFill>
                <a:effectLst/>
                <a:latin typeface="Arial Black" panose="020B0A04020102020204" pitchFamily="34" charset="0"/>
                <a:cs typeface="Arial" panose="020B0604020202020204" pitchFamily="34" charset="0"/>
              </a:rPr>
              <a:t>ATTIVITA’ in PROGRAMMA</a:t>
            </a:r>
          </a:p>
        </p:txBody>
      </p:sp>
      <p:sp>
        <p:nvSpPr>
          <p:cNvPr id="7" name="Text Box 3"/>
          <p:cNvSpPr txBox="1">
            <a:spLocks noChangeArrowheads="1"/>
          </p:cNvSpPr>
          <p:nvPr/>
        </p:nvSpPr>
        <p:spPr bwMode="auto">
          <a:xfrm>
            <a:off x="157242" y="2437950"/>
            <a:ext cx="649287"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1°</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949330" y="2437950"/>
            <a:ext cx="7776863"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200" b="1" i="0" u="none" strike="noStrike" cap="none" normalizeH="0" baseline="0" dirty="0">
                <a:ln>
                  <a:noFill/>
                </a:ln>
                <a:solidFill>
                  <a:srgbClr val="3333FF"/>
                </a:solidFill>
                <a:effectLst/>
                <a:latin typeface="Arial" pitchFamily="34" charset="0"/>
                <a:cs typeface="Arial" pitchFamily="34" charset="0"/>
              </a:rPr>
              <a:t>ORGANIZZAZIONE e GESTIONE di ATTIVITA’  CULTURALI</a:t>
            </a:r>
            <a:endParaRPr kumimoji="0" lang="it-IT" altLang="it-IT" sz="2200" b="0" i="0" u="none" strike="noStrike" cap="none" normalizeH="0" baseline="0" dirty="0">
              <a:ln>
                <a:noFill/>
              </a:ln>
              <a:solidFill>
                <a:srgbClr val="3333FF"/>
              </a:solidFill>
              <a:effectLst/>
              <a:latin typeface="Arial" pitchFamily="34" charset="0"/>
              <a:cs typeface="Arial" pitchFamily="34" charset="0"/>
            </a:endParaRPr>
          </a:p>
        </p:txBody>
      </p:sp>
      <p:sp>
        <p:nvSpPr>
          <p:cNvPr id="13" name="CasellaDiTesto 12"/>
          <p:cNvSpPr txBox="1"/>
          <p:nvPr/>
        </p:nvSpPr>
        <p:spPr>
          <a:xfrm>
            <a:off x="949330" y="2725982"/>
            <a:ext cx="7776863" cy="923330"/>
          </a:xfrm>
          <a:prstGeom prst="rect">
            <a:avLst/>
          </a:prstGeom>
          <a:noFill/>
        </p:spPr>
        <p:txBody>
          <a:bodyPr wrap="square" rtlCol="0">
            <a:spAutoFit/>
          </a:bodyPr>
          <a:lstStyle/>
          <a:p>
            <a:r>
              <a:rPr lang="it-IT" dirty="0"/>
              <a:t>artistiche o ricreative di interesse sociale, incluse attività, anche editoriali, di promozione e diffusione della cultura e della pratica del volontariato e delle attività di interesse generale</a:t>
            </a:r>
          </a:p>
        </p:txBody>
      </p:sp>
      <p:sp>
        <p:nvSpPr>
          <p:cNvPr id="9" name="Text Box 5"/>
          <p:cNvSpPr txBox="1">
            <a:spLocks noChangeArrowheads="1"/>
          </p:cNvSpPr>
          <p:nvPr/>
        </p:nvSpPr>
        <p:spPr bwMode="auto">
          <a:xfrm>
            <a:off x="191294" y="3696233"/>
            <a:ext cx="649287"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2°</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8"/>
          <p:cNvSpPr txBox="1">
            <a:spLocks noChangeArrowheads="1"/>
          </p:cNvSpPr>
          <p:nvPr/>
        </p:nvSpPr>
        <p:spPr bwMode="auto">
          <a:xfrm>
            <a:off x="888707" y="3768464"/>
            <a:ext cx="7766694"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200" b="1" i="0" u="none" strike="noStrike" cap="none" normalizeH="0" baseline="0" dirty="0">
                <a:ln>
                  <a:noFill/>
                </a:ln>
                <a:solidFill>
                  <a:srgbClr val="3333FF"/>
                </a:solidFill>
                <a:effectLst/>
                <a:latin typeface="Arial" pitchFamily="34" charset="0"/>
                <a:cs typeface="Arial" pitchFamily="34" charset="0"/>
              </a:rPr>
              <a:t>FORMAZIONE EXTRA SCOLASTICA</a:t>
            </a:r>
            <a:endParaRPr kumimoji="0" lang="it-IT" altLang="it-IT" sz="2000" b="0" i="0" u="none" strike="noStrike" cap="none" normalizeH="0" baseline="0" dirty="0">
              <a:ln>
                <a:noFill/>
              </a:ln>
              <a:solidFill>
                <a:srgbClr val="3333FF"/>
              </a:solidFill>
              <a:effectLst/>
              <a:latin typeface="Arial" pitchFamily="34" charset="0"/>
              <a:cs typeface="Arial" pitchFamily="34" charset="0"/>
            </a:endParaRPr>
          </a:p>
        </p:txBody>
      </p:sp>
      <p:sp>
        <p:nvSpPr>
          <p:cNvPr id="14" name="CasellaDiTesto 13"/>
          <p:cNvSpPr txBox="1"/>
          <p:nvPr/>
        </p:nvSpPr>
        <p:spPr>
          <a:xfrm>
            <a:off x="931545" y="4058237"/>
            <a:ext cx="7838701" cy="646331"/>
          </a:xfrm>
          <a:prstGeom prst="rect">
            <a:avLst/>
          </a:prstGeom>
          <a:noFill/>
        </p:spPr>
        <p:txBody>
          <a:bodyPr wrap="square" rtlCol="0">
            <a:spAutoFit/>
          </a:bodyPr>
          <a:lstStyle/>
          <a:p>
            <a:r>
              <a:rPr lang="it-IT" dirty="0"/>
              <a:t>finalizzata alla prevenzione della dispersione scolastica e al successo scolastico e formativo, alla prevenzione  del bullismo e al contrasto della povertà educativa.</a:t>
            </a:r>
          </a:p>
        </p:txBody>
      </p:sp>
      <p:sp>
        <p:nvSpPr>
          <p:cNvPr id="10" name="Text Box 6"/>
          <p:cNvSpPr txBox="1">
            <a:spLocks noChangeArrowheads="1"/>
          </p:cNvSpPr>
          <p:nvPr/>
        </p:nvSpPr>
        <p:spPr bwMode="auto">
          <a:xfrm>
            <a:off x="178297" y="4758779"/>
            <a:ext cx="649287"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3°</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6" name="Text Box 8"/>
          <p:cNvSpPr txBox="1">
            <a:spLocks noChangeArrowheads="1"/>
          </p:cNvSpPr>
          <p:nvPr/>
        </p:nvSpPr>
        <p:spPr bwMode="auto">
          <a:xfrm>
            <a:off x="1038201" y="4903241"/>
            <a:ext cx="7766694"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200" b="1" i="0" u="none" strike="noStrike" cap="none" normalizeH="0" baseline="0" dirty="0">
                <a:ln>
                  <a:noFill/>
                </a:ln>
                <a:solidFill>
                  <a:srgbClr val="3333FF"/>
                </a:solidFill>
                <a:effectLst/>
                <a:latin typeface="Arial" pitchFamily="34" charset="0"/>
                <a:cs typeface="Arial" pitchFamily="34" charset="0"/>
              </a:rPr>
              <a:t>ORGANIZZAZIONE E GESTIONE DI ATTIVITA’ SPORTIVE</a:t>
            </a:r>
            <a:endParaRPr kumimoji="0" lang="it-IT" altLang="it-IT" sz="2000" b="0" i="0" u="none" strike="noStrike" cap="none" normalizeH="0" baseline="0" dirty="0">
              <a:ln>
                <a:noFill/>
              </a:ln>
              <a:solidFill>
                <a:srgbClr val="3333FF"/>
              </a:solidFill>
              <a:effectLst/>
              <a:latin typeface="Arial" pitchFamily="34" charset="0"/>
              <a:cs typeface="Arial" pitchFamily="34" charset="0"/>
            </a:endParaRPr>
          </a:p>
        </p:txBody>
      </p:sp>
      <p:sp>
        <p:nvSpPr>
          <p:cNvPr id="11" name="Text Box 7"/>
          <p:cNvSpPr txBox="1">
            <a:spLocks noChangeArrowheads="1"/>
          </p:cNvSpPr>
          <p:nvPr/>
        </p:nvSpPr>
        <p:spPr bwMode="auto">
          <a:xfrm>
            <a:off x="178297" y="5619898"/>
            <a:ext cx="649287"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3600" b="0" i="0" u="none" strike="noStrike" cap="none" normalizeH="0" baseline="0" dirty="0">
                <a:ln>
                  <a:noFill/>
                </a:ln>
                <a:solidFill>
                  <a:srgbClr val="000000"/>
                </a:solidFill>
                <a:effectLst/>
                <a:latin typeface="Impact" pitchFamily="34" charset="0"/>
                <a:cs typeface="Arial" pitchFamily="34" charset="0"/>
              </a:rPr>
              <a:t>4°</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5" name="CasellaDiTesto 14"/>
          <p:cNvSpPr txBox="1"/>
          <p:nvPr/>
        </p:nvSpPr>
        <p:spPr>
          <a:xfrm>
            <a:off x="959446" y="6011494"/>
            <a:ext cx="7488832" cy="369332"/>
          </a:xfrm>
          <a:prstGeom prst="rect">
            <a:avLst/>
          </a:prstGeom>
          <a:noFill/>
        </p:spPr>
        <p:txBody>
          <a:bodyPr wrap="square" rtlCol="0">
            <a:spAutoFit/>
          </a:bodyPr>
          <a:lstStyle/>
          <a:p>
            <a:pPr algn="ctr"/>
            <a:r>
              <a:rPr lang="it-IT" dirty="0"/>
              <a:t>della pace tra i popoli, della non violenza e della difesa non armata.</a:t>
            </a:r>
          </a:p>
        </p:txBody>
      </p:sp>
      <p:sp>
        <p:nvSpPr>
          <p:cNvPr id="17" name="Text Box 8"/>
          <p:cNvSpPr txBox="1">
            <a:spLocks noChangeArrowheads="1"/>
          </p:cNvSpPr>
          <p:nvPr/>
        </p:nvSpPr>
        <p:spPr bwMode="auto">
          <a:xfrm>
            <a:off x="1089621" y="5664169"/>
            <a:ext cx="7766694"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200" b="1" i="0" u="none" strike="noStrike" cap="none" normalizeH="0" baseline="0" dirty="0">
                <a:ln>
                  <a:noFill/>
                </a:ln>
                <a:solidFill>
                  <a:srgbClr val="3333FF"/>
                </a:solidFill>
                <a:effectLst/>
                <a:latin typeface="Arial" pitchFamily="34" charset="0"/>
                <a:cs typeface="Arial" pitchFamily="34" charset="0"/>
              </a:rPr>
              <a:t>PROMOZIONE DELLA CULTURA DELLA LEGALITA</a:t>
            </a:r>
            <a:r>
              <a:rPr kumimoji="0" lang="it-IT" altLang="it-IT" sz="2200" b="1" i="0" u="none" strike="noStrike" cap="none" normalizeH="0" baseline="0" dirty="0">
                <a:ln>
                  <a:noFill/>
                </a:ln>
                <a:solidFill>
                  <a:srgbClr val="000000"/>
                </a:solidFill>
                <a:effectLst/>
                <a:latin typeface="Arial" pitchFamily="34" charset="0"/>
                <a:cs typeface="Arial" pitchFamily="34" charset="0"/>
              </a:rPr>
              <a:t>’</a:t>
            </a:r>
            <a:endParaRPr kumimoji="0" lang="it-IT" altLang="it-IT" sz="2000" b="0" i="0" u="none" strike="noStrike" cap="none" normalizeH="0" baseline="0" dirty="0">
              <a:ln>
                <a:noFill/>
              </a:ln>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145097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80">
                                          <p:stCondLst>
                                            <p:cond delay="0"/>
                                          </p:stCondLst>
                                        </p:cTn>
                                        <p:tgtEl>
                                          <p:spTgt spid="13"/>
                                        </p:tgtEl>
                                      </p:cBhvr>
                                    </p:animEffect>
                                    <p:anim calcmode="lin" valueType="num">
                                      <p:cBhvr>
                                        <p:cTn id="1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1" dur="26">
                                          <p:stCondLst>
                                            <p:cond delay="650"/>
                                          </p:stCondLst>
                                        </p:cTn>
                                        <p:tgtEl>
                                          <p:spTgt spid="13"/>
                                        </p:tgtEl>
                                      </p:cBhvr>
                                      <p:to x="100000" y="60000"/>
                                    </p:animScale>
                                    <p:animScale>
                                      <p:cBhvr>
                                        <p:cTn id="22" dur="166" decel="50000">
                                          <p:stCondLst>
                                            <p:cond delay="676"/>
                                          </p:stCondLst>
                                        </p:cTn>
                                        <p:tgtEl>
                                          <p:spTgt spid="13"/>
                                        </p:tgtEl>
                                      </p:cBhvr>
                                      <p:to x="100000" y="100000"/>
                                    </p:animScale>
                                    <p:animScale>
                                      <p:cBhvr>
                                        <p:cTn id="23" dur="26">
                                          <p:stCondLst>
                                            <p:cond delay="1312"/>
                                          </p:stCondLst>
                                        </p:cTn>
                                        <p:tgtEl>
                                          <p:spTgt spid="13"/>
                                        </p:tgtEl>
                                      </p:cBhvr>
                                      <p:to x="100000" y="80000"/>
                                    </p:animScale>
                                    <p:animScale>
                                      <p:cBhvr>
                                        <p:cTn id="24" dur="166" decel="50000">
                                          <p:stCondLst>
                                            <p:cond delay="1338"/>
                                          </p:stCondLst>
                                        </p:cTn>
                                        <p:tgtEl>
                                          <p:spTgt spid="13"/>
                                        </p:tgtEl>
                                      </p:cBhvr>
                                      <p:to x="100000" y="100000"/>
                                    </p:animScale>
                                    <p:animScale>
                                      <p:cBhvr>
                                        <p:cTn id="25" dur="26">
                                          <p:stCondLst>
                                            <p:cond delay="1642"/>
                                          </p:stCondLst>
                                        </p:cTn>
                                        <p:tgtEl>
                                          <p:spTgt spid="13"/>
                                        </p:tgtEl>
                                      </p:cBhvr>
                                      <p:to x="100000" y="90000"/>
                                    </p:animScale>
                                    <p:animScale>
                                      <p:cBhvr>
                                        <p:cTn id="26" dur="166" decel="50000">
                                          <p:stCondLst>
                                            <p:cond delay="1668"/>
                                          </p:stCondLst>
                                        </p:cTn>
                                        <p:tgtEl>
                                          <p:spTgt spid="13"/>
                                        </p:tgtEl>
                                      </p:cBhvr>
                                      <p:to x="100000" y="100000"/>
                                    </p:animScale>
                                    <p:animScale>
                                      <p:cBhvr>
                                        <p:cTn id="27" dur="26">
                                          <p:stCondLst>
                                            <p:cond delay="1808"/>
                                          </p:stCondLst>
                                        </p:cTn>
                                        <p:tgtEl>
                                          <p:spTgt spid="13"/>
                                        </p:tgtEl>
                                      </p:cBhvr>
                                      <p:to x="100000" y="95000"/>
                                    </p:animScale>
                                    <p:animScale>
                                      <p:cBhvr>
                                        <p:cTn id="28" dur="166" decel="50000">
                                          <p:stCondLst>
                                            <p:cond delay="1834"/>
                                          </p:stCondLst>
                                        </p:cTn>
                                        <p:tgtEl>
                                          <p:spTgt spid="1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fltVal val="0"/>
                                          </p:val>
                                        </p:tav>
                                        <p:tav tm="100000">
                                          <p:val>
                                            <p:strVal val="#ppt_w"/>
                                          </p:val>
                                        </p:tav>
                                      </p:tavLst>
                                    </p:anim>
                                    <p:anim calcmode="lin" valueType="num">
                                      <p:cBhvr>
                                        <p:cTn id="60" dur="1000" fill="hold"/>
                                        <p:tgtEl>
                                          <p:spTgt spid="16"/>
                                        </p:tgtEl>
                                        <p:attrNameLst>
                                          <p:attrName>ppt_h</p:attrName>
                                        </p:attrNameLst>
                                      </p:cBhvr>
                                      <p:tavLst>
                                        <p:tav tm="0">
                                          <p:val>
                                            <p:fltVal val="0"/>
                                          </p:val>
                                        </p:tav>
                                        <p:tav tm="100000">
                                          <p:val>
                                            <p:strVal val="#ppt_h"/>
                                          </p:val>
                                        </p:tav>
                                      </p:tavLst>
                                    </p:anim>
                                    <p:anim calcmode="lin" valueType="num">
                                      <p:cBhvr>
                                        <p:cTn id="61" dur="1000" fill="hold"/>
                                        <p:tgtEl>
                                          <p:spTgt spid="16"/>
                                        </p:tgtEl>
                                        <p:attrNameLst>
                                          <p:attrName>style.rotation</p:attrName>
                                        </p:attrNameLst>
                                      </p:cBhvr>
                                      <p:tavLst>
                                        <p:tav tm="0">
                                          <p:val>
                                            <p:fltVal val="90"/>
                                          </p:val>
                                        </p:tav>
                                        <p:tav tm="100000">
                                          <p:val>
                                            <p:fltVal val="0"/>
                                          </p:val>
                                        </p:tav>
                                      </p:tavLst>
                                    </p:anim>
                                    <p:animEffect transition="in" filter="fade">
                                      <p:cBhvr>
                                        <p:cTn id="62" dur="1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 calcmode="lin" valueType="num">
                                      <p:cBhvr>
                                        <p:cTn id="69" dur="1000" fill="hold"/>
                                        <p:tgtEl>
                                          <p:spTgt spid="17"/>
                                        </p:tgtEl>
                                        <p:attrNameLst>
                                          <p:attrName>style.rotation</p:attrName>
                                        </p:attrNameLst>
                                      </p:cBhvr>
                                      <p:tavLst>
                                        <p:tav tm="0">
                                          <p:val>
                                            <p:fltVal val="90"/>
                                          </p:val>
                                        </p:tav>
                                        <p:tav tm="100000">
                                          <p:val>
                                            <p:fltVal val="0"/>
                                          </p:val>
                                        </p:tav>
                                      </p:tavLst>
                                    </p:anim>
                                    <p:animEffect transition="in" filter="fade">
                                      <p:cBhvr>
                                        <p:cTn id="70" dur="10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down)">
                                      <p:cBhvr>
                                        <p:cTn id="75" dur="580">
                                          <p:stCondLst>
                                            <p:cond delay="0"/>
                                          </p:stCondLst>
                                        </p:cTn>
                                        <p:tgtEl>
                                          <p:spTgt spid="15"/>
                                        </p:tgtEl>
                                      </p:cBhvr>
                                    </p:animEffect>
                                    <p:anim calcmode="lin" valueType="num">
                                      <p:cBhvr>
                                        <p:cTn id="7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1" dur="26">
                                          <p:stCondLst>
                                            <p:cond delay="650"/>
                                          </p:stCondLst>
                                        </p:cTn>
                                        <p:tgtEl>
                                          <p:spTgt spid="15"/>
                                        </p:tgtEl>
                                      </p:cBhvr>
                                      <p:to x="100000" y="60000"/>
                                    </p:animScale>
                                    <p:animScale>
                                      <p:cBhvr>
                                        <p:cTn id="82" dur="166" decel="50000">
                                          <p:stCondLst>
                                            <p:cond delay="676"/>
                                          </p:stCondLst>
                                        </p:cTn>
                                        <p:tgtEl>
                                          <p:spTgt spid="15"/>
                                        </p:tgtEl>
                                      </p:cBhvr>
                                      <p:to x="100000" y="100000"/>
                                    </p:animScale>
                                    <p:animScale>
                                      <p:cBhvr>
                                        <p:cTn id="83" dur="26">
                                          <p:stCondLst>
                                            <p:cond delay="1312"/>
                                          </p:stCondLst>
                                        </p:cTn>
                                        <p:tgtEl>
                                          <p:spTgt spid="15"/>
                                        </p:tgtEl>
                                      </p:cBhvr>
                                      <p:to x="100000" y="80000"/>
                                    </p:animScale>
                                    <p:animScale>
                                      <p:cBhvr>
                                        <p:cTn id="84" dur="166" decel="50000">
                                          <p:stCondLst>
                                            <p:cond delay="1338"/>
                                          </p:stCondLst>
                                        </p:cTn>
                                        <p:tgtEl>
                                          <p:spTgt spid="15"/>
                                        </p:tgtEl>
                                      </p:cBhvr>
                                      <p:to x="100000" y="100000"/>
                                    </p:animScale>
                                    <p:animScale>
                                      <p:cBhvr>
                                        <p:cTn id="85" dur="26">
                                          <p:stCondLst>
                                            <p:cond delay="1642"/>
                                          </p:stCondLst>
                                        </p:cTn>
                                        <p:tgtEl>
                                          <p:spTgt spid="15"/>
                                        </p:tgtEl>
                                      </p:cBhvr>
                                      <p:to x="100000" y="90000"/>
                                    </p:animScale>
                                    <p:animScale>
                                      <p:cBhvr>
                                        <p:cTn id="86" dur="166" decel="50000">
                                          <p:stCondLst>
                                            <p:cond delay="1668"/>
                                          </p:stCondLst>
                                        </p:cTn>
                                        <p:tgtEl>
                                          <p:spTgt spid="15"/>
                                        </p:tgtEl>
                                      </p:cBhvr>
                                      <p:to x="100000" y="100000"/>
                                    </p:animScale>
                                    <p:animScale>
                                      <p:cBhvr>
                                        <p:cTn id="87" dur="26">
                                          <p:stCondLst>
                                            <p:cond delay="1808"/>
                                          </p:stCondLst>
                                        </p:cTn>
                                        <p:tgtEl>
                                          <p:spTgt spid="15"/>
                                        </p:tgtEl>
                                      </p:cBhvr>
                                      <p:to x="100000" y="95000"/>
                                    </p:animScale>
                                    <p:animScale>
                                      <p:cBhvr>
                                        <p:cTn id="88"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2" grpId="0"/>
      <p:bldP spid="14" grpId="0"/>
      <p:bldP spid="16"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323528" y="1988840"/>
            <a:ext cx="1728192" cy="4248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Piemonte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Valle d’Aosta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Sicilia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Calabria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Sardegna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Puglia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Lazio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Toscana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Lombardia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Emilia Romagna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Molise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Umbria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Veneto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Friuli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Campania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Basilicata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Trentino</a:t>
            </a:r>
            <a:endParaRPr kumimoji="0" lang="it-IT" altLang="it-IT" sz="1600" b="0" i="0" u="none" strike="noStrike" cap="none" normalizeH="0" baseline="0" dirty="0">
              <a:ln>
                <a:noFill/>
              </a:ln>
              <a:solidFill>
                <a:schemeClr val="tx1"/>
              </a:solidFill>
              <a:effectLst/>
              <a:latin typeface="Arial" pitchFamily="34" charset="0"/>
              <a:cs typeface="Arial" pitchFamily="34" charset="0"/>
            </a:endParaRPr>
          </a:p>
        </p:txBody>
      </p:sp>
      <p:pic>
        <p:nvPicPr>
          <p:cNvPr id="5124" name="Picture 4" descr="Ital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64321" y="764704"/>
            <a:ext cx="4822851" cy="56909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 name="Text Box 3"/>
          <p:cNvSpPr txBox="1">
            <a:spLocks noChangeArrowheads="1"/>
          </p:cNvSpPr>
          <p:nvPr/>
        </p:nvSpPr>
        <p:spPr bwMode="auto">
          <a:xfrm>
            <a:off x="4788024" y="1772816"/>
            <a:ext cx="3833614" cy="953744"/>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REGIONI/COMITATI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COINVOLTI</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Tree>
    <p:extLst>
      <p:ext uri="{BB962C8B-B14F-4D97-AF65-F5344CB8AC3E}">
        <p14:creationId xmlns:p14="http://schemas.microsoft.com/office/powerpoint/2010/main" val="150896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1626295" y="1490301"/>
            <a:ext cx="5976937" cy="576262"/>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STRUTTURA ORGANIZZATIVA</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7" name="Text Box 3"/>
          <p:cNvSpPr txBox="1">
            <a:spLocks noChangeArrowheads="1"/>
          </p:cNvSpPr>
          <p:nvPr/>
        </p:nvSpPr>
        <p:spPr bwMode="auto">
          <a:xfrm rot="16200000">
            <a:off x="-1800895" y="4184823"/>
            <a:ext cx="3960812"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a:ln>
                  <a:noFill/>
                </a:ln>
                <a:solidFill>
                  <a:srgbClr val="FF0000"/>
                </a:solidFill>
                <a:effectLst/>
                <a:latin typeface="Arial" pitchFamily="34" charset="0"/>
                <a:cs typeface="Arial" pitchFamily="34" charset="0"/>
              </a:rPr>
              <a:t>COORDINAMENTO NAZIONALE</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378173" y="3068959"/>
            <a:ext cx="2033587" cy="25922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FORTUNA Luigi</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SPINELLA  Salvo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IACOPINI Pier Carlo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RAGONA Massimo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FILIPPELLO Salvo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COTTONE Nicolò</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6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GERMANO Paolo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6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GRIPPA Michele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6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9" name="Text Box 5"/>
          <p:cNvSpPr txBox="1">
            <a:spLocks noChangeArrowheads="1"/>
          </p:cNvSpPr>
          <p:nvPr/>
        </p:nvSpPr>
        <p:spPr bwMode="auto">
          <a:xfrm rot="16200000">
            <a:off x="503809" y="4154707"/>
            <a:ext cx="3960812"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a:ln>
                  <a:noFill/>
                </a:ln>
                <a:solidFill>
                  <a:srgbClr val="FF0000"/>
                </a:solidFill>
                <a:effectLst/>
                <a:latin typeface="Arial" pitchFamily="34" charset="0"/>
                <a:cs typeface="Arial" pitchFamily="34" charset="0"/>
              </a:rPr>
              <a:t>PRESIDENTI COMITATI REGIONALI</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0" name="Text Box 6"/>
          <p:cNvSpPr txBox="1">
            <a:spLocks noChangeArrowheads="1"/>
          </p:cNvSpPr>
          <p:nvPr/>
        </p:nvSpPr>
        <p:spPr bwMode="auto">
          <a:xfrm>
            <a:off x="2639791" y="2165002"/>
            <a:ext cx="1655762" cy="4432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Piemonte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Valle d’Aosta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Sicilia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Calabria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Sardegna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Puglia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Lazio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Toscana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Lombardia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Emilia Romagna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Molise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Umbria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Veneto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Friuli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Campania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Basilicata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Trentino</a:t>
            </a:r>
          </a:p>
          <a:p>
            <a:pPr marL="0" marR="0" lvl="0" indent="0" algn="l" defTabSz="914400" rtl="0" eaLnBrk="1" fontAlgn="base" latinLnBrk="0" hangingPunct="1">
              <a:lnSpc>
                <a:spcPct val="100000"/>
              </a:lnSpc>
              <a:spcBef>
                <a:spcPct val="0"/>
              </a:spcBef>
              <a:spcAft>
                <a:spcPct val="0"/>
              </a:spcAft>
              <a:buClrTx/>
              <a:buSzTx/>
              <a:buFontTx/>
              <a:buNone/>
              <a:tabLst/>
            </a:pPr>
            <a:r>
              <a:rPr lang="it-IT" altLang="it-IT" sz="1600" b="1" dirty="0">
                <a:solidFill>
                  <a:srgbClr val="000000"/>
                </a:solidFill>
                <a:latin typeface="Arial" pitchFamily="34" charset="0"/>
                <a:cs typeface="Arial" pitchFamily="34" charset="0"/>
              </a:rPr>
              <a:t>Liguria</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1" name="Text Box 7"/>
          <p:cNvSpPr txBox="1">
            <a:spLocks noChangeArrowheads="1"/>
          </p:cNvSpPr>
          <p:nvPr/>
        </p:nvSpPr>
        <p:spPr bwMode="auto">
          <a:xfrm rot="16200000">
            <a:off x="2448025" y="4126780"/>
            <a:ext cx="3960812"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a:ln>
                  <a:noFill/>
                </a:ln>
                <a:solidFill>
                  <a:srgbClr val="FF0000"/>
                </a:solidFill>
                <a:effectLst/>
                <a:latin typeface="Arial" pitchFamily="34" charset="0"/>
                <a:cs typeface="Arial" pitchFamily="34" charset="0"/>
              </a:rPr>
              <a:t>REFERENTI REGIONALI</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8"/>
          <p:cNvSpPr txBox="1">
            <a:spLocks noChangeArrowheads="1"/>
          </p:cNvSpPr>
          <p:nvPr/>
        </p:nvSpPr>
        <p:spPr bwMode="auto">
          <a:xfrm>
            <a:off x="4639074" y="2165002"/>
            <a:ext cx="2045469" cy="443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BOTTONE 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HERIN C.</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FILIPPELLO F.</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GIARDINO C.</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PILUDU M.</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DE CANDIA D.</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MASTRONICOLA C.</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PAOLICCHI C.</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PEDDIU V.</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ZITO 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CREMONESI</a:t>
            </a:r>
            <a:r>
              <a:rPr kumimoji="0" lang="it-IT" altLang="it-IT" sz="1600" b="1" i="0" u="none" strike="noStrike" cap="none" normalizeH="0" dirty="0">
                <a:ln>
                  <a:noFill/>
                </a:ln>
                <a:solidFill>
                  <a:srgbClr val="000000"/>
                </a:solidFill>
                <a:effectLst/>
                <a:latin typeface="Arial" pitchFamily="34" charset="0"/>
                <a:cs typeface="Arial" pitchFamily="34" charset="0"/>
              </a:rPr>
              <a:t> A.</a:t>
            </a:r>
            <a:endParaRPr kumimoji="0" lang="it-IT" altLang="it-IT" sz="16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BAIOCCO D.</a:t>
            </a:r>
          </a:p>
          <a:p>
            <a:pPr marL="0" marR="0" lvl="0" indent="0" algn="l" defTabSz="914400" rtl="0" eaLnBrk="1" fontAlgn="base" latinLnBrk="0" hangingPunct="1">
              <a:lnSpc>
                <a:spcPct val="100000"/>
              </a:lnSpc>
              <a:spcBef>
                <a:spcPct val="0"/>
              </a:spcBef>
              <a:spcAft>
                <a:spcPct val="0"/>
              </a:spcAft>
              <a:buClrTx/>
              <a:buSzTx/>
              <a:buFontTx/>
              <a:buNone/>
              <a:tabLst/>
            </a:pPr>
            <a:r>
              <a:rPr lang="it-IT" altLang="it-IT" sz="1600" b="1" dirty="0">
                <a:solidFill>
                  <a:srgbClr val="000000"/>
                </a:solidFill>
                <a:latin typeface="Arial" pitchFamily="34" charset="0"/>
                <a:cs typeface="Arial" pitchFamily="34" charset="0"/>
              </a:rPr>
              <a:t>SPINELLA. S.</a:t>
            </a:r>
            <a:endParaRPr kumimoji="0" lang="it-IT" altLang="it-IT" sz="1600" b="1" i="0" u="none" strike="noStrike" cap="none" normalizeH="0" baseline="0" dirty="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COMINO C.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Campania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BRANCHINI F.</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SORBELLO H.</a:t>
            </a:r>
          </a:p>
          <a:p>
            <a:pPr marL="0" marR="0" lvl="0" indent="0" algn="l" defTabSz="914400" rtl="0" eaLnBrk="1" fontAlgn="base" latinLnBrk="0" hangingPunct="1">
              <a:lnSpc>
                <a:spcPct val="100000"/>
              </a:lnSpc>
              <a:spcBef>
                <a:spcPct val="0"/>
              </a:spcBef>
              <a:spcAft>
                <a:spcPct val="0"/>
              </a:spcAft>
              <a:buClrTx/>
              <a:buSzTx/>
              <a:buFontTx/>
              <a:buNone/>
              <a:tabLst/>
            </a:pPr>
            <a:r>
              <a:rPr lang="it-IT" altLang="it-IT" sz="1600" b="1" dirty="0">
                <a:latin typeface="Arial" pitchFamily="34" charset="0"/>
                <a:cs typeface="Arial" pitchFamily="34" charset="0"/>
              </a:rPr>
              <a:t>Liguria</a:t>
            </a:r>
            <a:endParaRPr kumimoji="0" lang="it-IT" altLang="it-IT" sz="1600" b="1" i="0" u="none" strike="noStrike" cap="none" normalizeH="0" baseline="0" dirty="0">
              <a:ln>
                <a:noFill/>
              </a:ln>
              <a:solidFill>
                <a:schemeClr val="tx1"/>
              </a:solidFill>
              <a:effectLst/>
              <a:latin typeface="Arial" pitchFamily="34" charset="0"/>
              <a:cs typeface="Arial" pitchFamily="34" charset="0"/>
            </a:endParaRPr>
          </a:p>
        </p:txBody>
      </p:sp>
      <p:sp>
        <p:nvSpPr>
          <p:cNvPr id="13" name="Text Box 9"/>
          <p:cNvSpPr txBox="1">
            <a:spLocks noChangeArrowheads="1"/>
          </p:cNvSpPr>
          <p:nvPr/>
        </p:nvSpPr>
        <p:spPr bwMode="auto">
          <a:xfrm>
            <a:off x="6987952" y="2269877"/>
            <a:ext cx="1832520" cy="41834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Piemonte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Valle d’Aosta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Sicilia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Calabria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Sardegna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Puglia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Lazio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Toscana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Lombardia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Emilia Romagna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Molise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Umbria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Veneto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Friuli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Campania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Basilicata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itchFamily="34" charset="0"/>
                <a:cs typeface="Arial" pitchFamily="34" charset="0"/>
              </a:rPr>
              <a:t>Trentino</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14" name="Text Box 10"/>
          <p:cNvSpPr txBox="1">
            <a:spLocks noChangeArrowheads="1"/>
          </p:cNvSpPr>
          <p:nvPr/>
        </p:nvSpPr>
        <p:spPr bwMode="auto">
          <a:xfrm rot="16200000">
            <a:off x="4812383" y="4228417"/>
            <a:ext cx="3960812"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a:ln>
                  <a:noFill/>
                </a:ln>
                <a:solidFill>
                  <a:srgbClr val="FF0000"/>
                </a:solidFill>
                <a:effectLst/>
                <a:latin typeface="Arial" pitchFamily="34" charset="0"/>
                <a:cs typeface="Arial" pitchFamily="34" charset="0"/>
              </a:rPr>
              <a:t>ANIMATORI di SPORT SOCIALI</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7021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1626295" y="1490301"/>
            <a:ext cx="5976937" cy="930587"/>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STRUTTURA ORGANIZZATIVA</a:t>
            </a:r>
          </a:p>
          <a:p>
            <a:pPr marL="0" marR="0" lvl="0" indent="0" algn="ctr" defTabSz="914400" rtl="0" eaLnBrk="1" fontAlgn="base" latinLnBrk="0" hangingPunct="1">
              <a:lnSpc>
                <a:spcPct val="100000"/>
              </a:lnSpc>
              <a:spcBef>
                <a:spcPct val="0"/>
              </a:spcBef>
              <a:spcAft>
                <a:spcPct val="0"/>
              </a:spcAft>
              <a:buClrTx/>
              <a:buSzTx/>
              <a:buFontTx/>
              <a:buNone/>
              <a:tabLst/>
            </a:pPr>
            <a:r>
              <a:rPr lang="it-IT" altLang="it-IT" sz="2800" dirty="0">
                <a:solidFill>
                  <a:srgbClr val="3333FF"/>
                </a:solidFill>
                <a:latin typeface="Arial Black" pitchFamily="34" charset="0"/>
                <a:cs typeface="Arial" pitchFamily="34" charset="0"/>
              </a:rPr>
              <a:t>da coinvolgere sul territorio</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7" name="Text Box 7"/>
          <p:cNvSpPr txBox="1">
            <a:spLocks noChangeArrowheads="1"/>
          </p:cNvSpPr>
          <p:nvPr/>
        </p:nvSpPr>
        <p:spPr bwMode="auto">
          <a:xfrm rot="16200000">
            <a:off x="-648318" y="4283499"/>
            <a:ext cx="3960812"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altLang="it-IT" b="1" dirty="0">
                <a:solidFill>
                  <a:srgbClr val="FF0000"/>
                </a:solidFill>
                <a:latin typeface="Arial" pitchFamily="34" charset="0"/>
                <a:cs typeface="Arial" pitchFamily="34" charset="0"/>
              </a:rPr>
              <a:t>VOLONTARI SUL TERRITORIO</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sp>
        <p:nvSpPr>
          <p:cNvPr id="8" name="CasellaDiTesto 7"/>
          <p:cNvSpPr txBox="1"/>
          <p:nvPr/>
        </p:nvSpPr>
        <p:spPr>
          <a:xfrm>
            <a:off x="2720703" y="2510805"/>
            <a:ext cx="4238153" cy="2308324"/>
          </a:xfrm>
          <a:prstGeom prst="rect">
            <a:avLst/>
          </a:prstGeom>
          <a:noFill/>
        </p:spPr>
        <p:txBody>
          <a:bodyPr wrap="square" rtlCol="0">
            <a:spAutoFit/>
          </a:bodyPr>
          <a:lstStyle/>
          <a:p>
            <a:pPr marL="285750" indent="-285750">
              <a:buFontTx/>
              <a:buChar char="-"/>
            </a:pPr>
            <a:r>
              <a:rPr lang="it-IT" dirty="0"/>
              <a:t>Scuole medie inferiori e superiori</a:t>
            </a:r>
          </a:p>
          <a:p>
            <a:pPr marL="285750" indent="-285750">
              <a:buFontTx/>
              <a:buChar char="-"/>
            </a:pPr>
            <a:r>
              <a:rPr lang="it-IT" dirty="0"/>
              <a:t>Responsabili scolastici</a:t>
            </a:r>
          </a:p>
          <a:p>
            <a:pPr marL="285750" indent="-285750">
              <a:buFontTx/>
              <a:buChar char="-"/>
            </a:pPr>
            <a:r>
              <a:rPr lang="it-IT" dirty="0"/>
              <a:t>Docenti di educazione fisica</a:t>
            </a:r>
          </a:p>
          <a:p>
            <a:pPr marL="285750" indent="-285750">
              <a:buFontTx/>
              <a:buChar char="-"/>
            </a:pPr>
            <a:r>
              <a:rPr lang="it-IT" dirty="0"/>
              <a:t>Aziende e Dirigenti aziendali</a:t>
            </a:r>
          </a:p>
          <a:p>
            <a:pPr marL="285750" indent="-285750">
              <a:buFontTx/>
              <a:buChar char="-"/>
            </a:pPr>
            <a:r>
              <a:rPr lang="it-IT" dirty="0"/>
              <a:t>Associazioni di volontariato e di emigrati</a:t>
            </a:r>
          </a:p>
          <a:p>
            <a:pPr marL="285750" indent="-285750">
              <a:buFontTx/>
              <a:buChar char="-"/>
            </a:pPr>
            <a:r>
              <a:rPr lang="it-IT" dirty="0"/>
              <a:t>Associazioni di donne</a:t>
            </a:r>
          </a:p>
          <a:p>
            <a:pPr marL="285750" indent="-285750">
              <a:buFontTx/>
              <a:buChar char="-"/>
            </a:pPr>
            <a:r>
              <a:rPr lang="it-IT" dirty="0"/>
              <a:t>Associazioni di anziani</a:t>
            </a:r>
          </a:p>
          <a:p>
            <a:pPr marL="285750" indent="-285750">
              <a:buFontTx/>
              <a:buChar char="-"/>
            </a:pPr>
            <a:r>
              <a:rPr lang="it-IT" dirty="0"/>
              <a:t>Associazioni sportive </a:t>
            </a:r>
          </a:p>
        </p:txBody>
      </p:sp>
      <p:sp>
        <p:nvSpPr>
          <p:cNvPr id="9" name="CasellaDiTesto 8"/>
          <p:cNvSpPr txBox="1"/>
          <p:nvPr/>
        </p:nvSpPr>
        <p:spPr>
          <a:xfrm>
            <a:off x="4211960" y="4906283"/>
            <a:ext cx="3096344" cy="1477328"/>
          </a:xfrm>
          <a:prstGeom prst="rect">
            <a:avLst/>
          </a:prstGeom>
          <a:noFill/>
        </p:spPr>
        <p:txBody>
          <a:bodyPr wrap="square" rtlCol="0">
            <a:spAutoFit/>
          </a:bodyPr>
          <a:lstStyle/>
          <a:p>
            <a:pPr marL="285750" indent="-285750">
              <a:buFontTx/>
              <a:buChar char="-"/>
            </a:pPr>
            <a:r>
              <a:rPr lang="it-IT" dirty="0"/>
              <a:t>Anziani lavoratori</a:t>
            </a:r>
          </a:p>
          <a:p>
            <a:pPr marL="285750" indent="-285750">
              <a:buFontTx/>
              <a:buChar char="-"/>
            </a:pPr>
            <a:r>
              <a:rPr lang="it-IT" dirty="0"/>
              <a:t>Immigrati extracomunitari</a:t>
            </a:r>
          </a:p>
          <a:p>
            <a:pPr marL="285750" indent="-285750">
              <a:buFontTx/>
              <a:buChar char="-"/>
            </a:pPr>
            <a:r>
              <a:rPr lang="it-IT" dirty="0"/>
              <a:t>Donne lavoratrici</a:t>
            </a:r>
          </a:p>
          <a:p>
            <a:pPr marL="285750" indent="-285750">
              <a:buFontTx/>
              <a:buChar char="-"/>
            </a:pPr>
            <a:r>
              <a:rPr lang="it-IT" dirty="0"/>
              <a:t>Giovani tra i 14/18 anni</a:t>
            </a:r>
          </a:p>
          <a:p>
            <a:pPr marL="285750" indent="-285750">
              <a:buFontTx/>
              <a:buChar char="-"/>
            </a:pPr>
            <a:r>
              <a:rPr lang="it-IT" dirty="0"/>
              <a:t>Operatori del terzo settore</a:t>
            </a:r>
          </a:p>
        </p:txBody>
      </p:sp>
    </p:spTree>
    <p:extLst>
      <p:ext uri="{BB962C8B-B14F-4D97-AF65-F5344CB8AC3E}">
        <p14:creationId xmlns:p14="http://schemas.microsoft.com/office/powerpoint/2010/main" val="249630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8"/>
                                        </p:tgtEl>
                                        <p:attrNameLst>
                                          <p:attrName>style.visibility</p:attrName>
                                        </p:attrNameLst>
                                      </p:cBhvr>
                                      <p:to>
                                        <p:strVal val="visible"/>
                                      </p:to>
                                    </p:set>
                                    <p:anim by="(-#ppt_w*2)" calcmode="lin" valueType="num">
                                      <p:cBhvr rctx="PPT">
                                        <p:cTn id="12" dur="500" autoRev="1" fill="hold">
                                          <p:stCondLst>
                                            <p:cond delay="0"/>
                                          </p:stCondLst>
                                        </p:cTn>
                                        <p:tgtEl>
                                          <p:spTgt spid="8"/>
                                        </p:tgtEl>
                                        <p:attrNameLst>
                                          <p:attrName>ppt_w</p:attrName>
                                        </p:attrNameLst>
                                      </p:cBhvr>
                                    </p:anim>
                                    <p:anim by="(#ppt_w*0.50)" calcmode="lin" valueType="num">
                                      <p:cBhvr>
                                        <p:cTn id="13" dur="500" decel="50000" autoRev="1" fill="hold">
                                          <p:stCondLst>
                                            <p:cond delay="0"/>
                                          </p:stCondLst>
                                        </p:cTn>
                                        <p:tgtEl>
                                          <p:spTgt spid="8"/>
                                        </p:tgtEl>
                                        <p:attrNameLst>
                                          <p:attrName>ppt_x</p:attrName>
                                        </p:attrNameLst>
                                      </p:cBhvr>
                                    </p:anim>
                                    <p:anim from="(-#ppt_h/2)" to="(#ppt_y)" calcmode="lin" valueType="num">
                                      <p:cBhvr>
                                        <p:cTn id="14" dur="1000" fill="hold">
                                          <p:stCondLst>
                                            <p:cond delay="0"/>
                                          </p:stCondLst>
                                        </p:cTn>
                                        <p:tgtEl>
                                          <p:spTgt spid="8"/>
                                        </p:tgtEl>
                                        <p:attrNameLst>
                                          <p:attrName>ppt_y</p:attrName>
                                        </p:attrNameLst>
                                      </p:cBhvr>
                                    </p:anim>
                                    <p:animRot by="21600000">
                                      <p:cBhvr>
                                        <p:cTn id="15" dur="1000" fill="hold">
                                          <p:stCondLst>
                                            <p:cond delay="0"/>
                                          </p:stCondLst>
                                        </p:cTn>
                                        <p:tgtEl>
                                          <p:spTgt spid="8"/>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 by="(-#ppt_w*2)" calcmode="lin" valueType="num">
                                      <p:cBhvr rctx="PPT">
                                        <p:cTn id="20" dur="500" autoRev="1" fill="hold">
                                          <p:stCondLst>
                                            <p:cond delay="0"/>
                                          </p:stCondLst>
                                        </p:cTn>
                                        <p:tgtEl>
                                          <p:spTgt spid="9"/>
                                        </p:tgtEl>
                                        <p:attrNameLst>
                                          <p:attrName>ppt_w</p:attrName>
                                        </p:attrNameLst>
                                      </p:cBhvr>
                                    </p:anim>
                                    <p:anim by="(#ppt_w*0.50)" calcmode="lin" valueType="num">
                                      <p:cBhvr>
                                        <p:cTn id="21" dur="500" decel="50000" autoRev="1" fill="hold">
                                          <p:stCondLst>
                                            <p:cond delay="0"/>
                                          </p:stCondLst>
                                        </p:cTn>
                                        <p:tgtEl>
                                          <p:spTgt spid="9"/>
                                        </p:tgtEl>
                                        <p:attrNameLst>
                                          <p:attrName>ppt_x</p:attrName>
                                        </p:attrNameLst>
                                      </p:cBhvr>
                                    </p:anim>
                                    <p:anim from="(-#ppt_h/2)" to="(#ppt_y)" calcmode="lin" valueType="num">
                                      <p:cBhvr>
                                        <p:cTn id="22" dur="1000" fill="hold">
                                          <p:stCondLst>
                                            <p:cond delay="0"/>
                                          </p:stCondLst>
                                        </p:cTn>
                                        <p:tgtEl>
                                          <p:spTgt spid="9"/>
                                        </p:tgtEl>
                                        <p:attrNameLst>
                                          <p:attrName>ppt_y</p:attrName>
                                        </p:attrNameLst>
                                      </p:cBhvr>
                                    </p:anim>
                                    <p:animRot by="21600000">
                                      <p:cBhvr>
                                        <p:cTn id="23"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48" y="188640"/>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88640"/>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2123727" y="1257631"/>
            <a:ext cx="4680521" cy="576262"/>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AZIONI PREVISTE</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7" name="CasellaDiTesto 6"/>
          <p:cNvSpPr txBox="1"/>
          <p:nvPr/>
        </p:nvSpPr>
        <p:spPr>
          <a:xfrm>
            <a:off x="539552" y="1844824"/>
            <a:ext cx="792088" cy="5016758"/>
          </a:xfrm>
          <a:prstGeom prst="rect">
            <a:avLst/>
          </a:prstGeom>
          <a:noFill/>
        </p:spPr>
        <p:txBody>
          <a:bodyPr wrap="square" rtlCol="0">
            <a:spAutoFit/>
          </a:bodyPr>
          <a:lstStyle/>
          <a:p>
            <a:r>
              <a:rPr lang="it-IT" sz="3200" dirty="0"/>
              <a:t>  1°</a:t>
            </a:r>
          </a:p>
          <a:p>
            <a:r>
              <a:rPr lang="it-IT" sz="3200" dirty="0"/>
              <a:t>  2°</a:t>
            </a:r>
          </a:p>
          <a:p>
            <a:r>
              <a:rPr lang="it-IT" sz="3200" dirty="0"/>
              <a:t>  3°</a:t>
            </a:r>
          </a:p>
          <a:p>
            <a:r>
              <a:rPr lang="it-IT" sz="3200" dirty="0"/>
              <a:t>  4°</a:t>
            </a:r>
          </a:p>
          <a:p>
            <a:r>
              <a:rPr lang="it-IT" sz="3200" dirty="0"/>
              <a:t>  5°</a:t>
            </a:r>
          </a:p>
          <a:p>
            <a:r>
              <a:rPr lang="it-IT" sz="3200" dirty="0"/>
              <a:t>  6°</a:t>
            </a:r>
          </a:p>
          <a:p>
            <a:r>
              <a:rPr lang="it-IT" sz="3200" dirty="0"/>
              <a:t>  7°</a:t>
            </a:r>
          </a:p>
          <a:p>
            <a:r>
              <a:rPr lang="it-IT" sz="3200" dirty="0"/>
              <a:t>  8°</a:t>
            </a:r>
          </a:p>
          <a:p>
            <a:r>
              <a:rPr lang="it-IT" sz="3200" dirty="0"/>
              <a:t>  9°</a:t>
            </a:r>
          </a:p>
          <a:p>
            <a:r>
              <a:rPr lang="it-IT" sz="3200" dirty="0"/>
              <a:t>10° </a:t>
            </a:r>
          </a:p>
        </p:txBody>
      </p:sp>
      <p:sp>
        <p:nvSpPr>
          <p:cNvPr id="8" name="CasellaDiTesto 7"/>
          <p:cNvSpPr txBox="1"/>
          <p:nvPr/>
        </p:nvSpPr>
        <p:spPr>
          <a:xfrm>
            <a:off x="1403648" y="2020198"/>
            <a:ext cx="6840760" cy="369332"/>
          </a:xfrm>
          <a:prstGeom prst="rect">
            <a:avLst/>
          </a:prstGeom>
          <a:noFill/>
        </p:spPr>
        <p:txBody>
          <a:bodyPr wrap="square" rtlCol="0">
            <a:spAutoFit/>
          </a:bodyPr>
          <a:lstStyle/>
          <a:p>
            <a:r>
              <a:rPr lang="it-IT" b="1" dirty="0">
                <a:solidFill>
                  <a:srgbClr val="FF0000"/>
                </a:solidFill>
              </a:rPr>
              <a:t>GESTIONE</a:t>
            </a:r>
            <a:r>
              <a:rPr lang="it-IT" dirty="0"/>
              <a:t> ed organizzazione del gruppo di gestione del progetto</a:t>
            </a:r>
          </a:p>
        </p:txBody>
      </p:sp>
      <p:sp>
        <p:nvSpPr>
          <p:cNvPr id="10" name="CasellaDiTesto 9"/>
          <p:cNvSpPr txBox="1"/>
          <p:nvPr/>
        </p:nvSpPr>
        <p:spPr>
          <a:xfrm>
            <a:off x="1403648" y="2407335"/>
            <a:ext cx="6840760" cy="369332"/>
          </a:xfrm>
          <a:prstGeom prst="rect">
            <a:avLst/>
          </a:prstGeom>
          <a:noFill/>
        </p:spPr>
        <p:txBody>
          <a:bodyPr wrap="square" rtlCol="0">
            <a:spAutoFit/>
          </a:bodyPr>
          <a:lstStyle/>
          <a:p>
            <a:r>
              <a:rPr lang="it-IT" b="1" dirty="0">
                <a:solidFill>
                  <a:srgbClr val="FF0000"/>
                </a:solidFill>
              </a:rPr>
              <a:t>ANALISI</a:t>
            </a:r>
            <a:r>
              <a:rPr lang="it-IT" dirty="0"/>
              <a:t> dei bisogni sportivi del territorio</a:t>
            </a:r>
          </a:p>
        </p:txBody>
      </p:sp>
      <p:sp>
        <p:nvSpPr>
          <p:cNvPr id="11" name="CasellaDiTesto 10"/>
          <p:cNvSpPr txBox="1"/>
          <p:nvPr/>
        </p:nvSpPr>
        <p:spPr>
          <a:xfrm>
            <a:off x="1331640" y="2924944"/>
            <a:ext cx="6912768" cy="369332"/>
          </a:xfrm>
          <a:prstGeom prst="rect">
            <a:avLst/>
          </a:prstGeom>
          <a:noFill/>
        </p:spPr>
        <p:txBody>
          <a:bodyPr wrap="square" rtlCol="0">
            <a:spAutoFit/>
          </a:bodyPr>
          <a:lstStyle/>
          <a:p>
            <a:r>
              <a:rPr lang="it-IT" b="1" dirty="0">
                <a:solidFill>
                  <a:srgbClr val="FF0000"/>
                </a:solidFill>
              </a:rPr>
              <a:t>FORMAZIONE</a:t>
            </a:r>
            <a:r>
              <a:rPr lang="it-IT" dirty="0"/>
              <a:t> per animatori di sport sociale</a:t>
            </a:r>
          </a:p>
        </p:txBody>
      </p:sp>
      <p:sp>
        <p:nvSpPr>
          <p:cNvPr id="12" name="CasellaDiTesto 11"/>
          <p:cNvSpPr txBox="1"/>
          <p:nvPr/>
        </p:nvSpPr>
        <p:spPr>
          <a:xfrm>
            <a:off x="1331640" y="3429000"/>
            <a:ext cx="7416824" cy="369332"/>
          </a:xfrm>
          <a:prstGeom prst="rect">
            <a:avLst/>
          </a:prstGeom>
          <a:noFill/>
        </p:spPr>
        <p:txBody>
          <a:bodyPr wrap="square" rtlCol="0">
            <a:spAutoFit/>
          </a:bodyPr>
          <a:lstStyle/>
          <a:p>
            <a:r>
              <a:rPr lang="it-IT" b="1" dirty="0">
                <a:solidFill>
                  <a:srgbClr val="FF0000"/>
                </a:solidFill>
              </a:rPr>
              <a:t>ORGANIZZAZIONE</a:t>
            </a:r>
            <a:r>
              <a:rPr lang="it-IT" dirty="0"/>
              <a:t> della rete sociale per la promozione dello sport sociale </a:t>
            </a:r>
          </a:p>
        </p:txBody>
      </p:sp>
      <p:sp>
        <p:nvSpPr>
          <p:cNvPr id="13" name="CasellaDiTesto 12"/>
          <p:cNvSpPr txBox="1"/>
          <p:nvPr/>
        </p:nvSpPr>
        <p:spPr>
          <a:xfrm>
            <a:off x="1331640" y="3973101"/>
            <a:ext cx="6840760" cy="369332"/>
          </a:xfrm>
          <a:prstGeom prst="rect">
            <a:avLst/>
          </a:prstGeom>
          <a:noFill/>
        </p:spPr>
        <p:txBody>
          <a:bodyPr wrap="square" rtlCol="0">
            <a:spAutoFit/>
          </a:bodyPr>
          <a:lstStyle/>
          <a:p>
            <a:r>
              <a:rPr lang="it-IT" b="1" dirty="0">
                <a:solidFill>
                  <a:srgbClr val="FF0000"/>
                </a:solidFill>
              </a:rPr>
              <a:t>ORGANIZZAZIONE</a:t>
            </a:r>
            <a:r>
              <a:rPr lang="it-IT" dirty="0">
                <a:solidFill>
                  <a:srgbClr val="FF0000"/>
                </a:solidFill>
              </a:rPr>
              <a:t> </a:t>
            </a:r>
            <a:r>
              <a:rPr lang="it-IT" dirty="0"/>
              <a:t>di seminari su Volontariato e pratica sportiva</a:t>
            </a:r>
          </a:p>
        </p:txBody>
      </p:sp>
      <p:sp>
        <p:nvSpPr>
          <p:cNvPr id="14" name="CasellaDiTesto 13"/>
          <p:cNvSpPr txBox="1"/>
          <p:nvPr/>
        </p:nvSpPr>
        <p:spPr>
          <a:xfrm>
            <a:off x="1331640" y="4437112"/>
            <a:ext cx="6840760" cy="369332"/>
          </a:xfrm>
          <a:prstGeom prst="rect">
            <a:avLst/>
          </a:prstGeom>
          <a:noFill/>
        </p:spPr>
        <p:txBody>
          <a:bodyPr wrap="square" rtlCol="0">
            <a:spAutoFit/>
          </a:bodyPr>
          <a:lstStyle/>
          <a:p>
            <a:r>
              <a:rPr lang="it-IT" b="1" dirty="0">
                <a:solidFill>
                  <a:srgbClr val="FF0000"/>
                </a:solidFill>
              </a:rPr>
              <a:t>SEMINARI</a:t>
            </a:r>
            <a:r>
              <a:rPr lang="it-IT" dirty="0"/>
              <a:t> di divulgazione sulle pratiche sportive dell’Ente</a:t>
            </a:r>
          </a:p>
        </p:txBody>
      </p:sp>
      <p:sp>
        <p:nvSpPr>
          <p:cNvPr id="15" name="CasellaDiTesto 14"/>
          <p:cNvSpPr txBox="1"/>
          <p:nvPr/>
        </p:nvSpPr>
        <p:spPr>
          <a:xfrm>
            <a:off x="1342877" y="4931876"/>
            <a:ext cx="6840760" cy="369332"/>
          </a:xfrm>
          <a:prstGeom prst="rect">
            <a:avLst/>
          </a:prstGeom>
          <a:noFill/>
        </p:spPr>
        <p:txBody>
          <a:bodyPr wrap="square" rtlCol="0">
            <a:spAutoFit/>
          </a:bodyPr>
          <a:lstStyle/>
          <a:p>
            <a:r>
              <a:rPr lang="it-IT" b="1" dirty="0">
                <a:solidFill>
                  <a:srgbClr val="FF0000"/>
                </a:solidFill>
              </a:rPr>
              <a:t>AZIONI</a:t>
            </a:r>
            <a:r>
              <a:rPr lang="it-IT" dirty="0"/>
              <a:t> di prevenzione del disagio sociale (anziani e giovani)</a:t>
            </a:r>
          </a:p>
        </p:txBody>
      </p:sp>
      <p:sp>
        <p:nvSpPr>
          <p:cNvPr id="16" name="CasellaDiTesto 15"/>
          <p:cNvSpPr txBox="1"/>
          <p:nvPr/>
        </p:nvSpPr>
        <p:spPr>
          <a:xfrm>
            <a:off x="1331640" y="5373216"/>
            <a:ext cx="6840760" cy="369332"/>
          </a:xfrm>
          <a:prstGeom prst="rect">
            <a:avLst/>
          </a:prstGeom>
          <a:noFill/>
        </p:spPr>
        <p:txBody>
          <a:bodyPr wrap="square" rtlCol="0">
            <a:spAutoFit/>
          </a:bodyPr>
          <a:lstStyle/>
          <a:p>
            <a:r>
              <a:rPr lang="it-IT" b="1" dirty="0">
                <a:solidFill>
                  <a:srgbClr val="FF0000"/>
                </a:solidFill>
              </a:rPr>
              <a:t>ORGANIZZAZIONE</a:t>
            </a:r>
            <a:r>
              <a:rPr lang="it-IT" dirty="0"/>
              <a:t> di una settimana dello sport</a:t>
            </a:r>
          </a:p>
        </p:txBody>
      </p:sp>
      <p:sp>
        <p:nvSpPr>
          <p:cNvPr id="17" name="CasellaDiTesto 16"/>
          <p:cNvSpPr txBox="1"/>
          <p:nvPr/>
        </p:nvSpPr>
        <p:spPr>
          <a:xfrm>
            <a:off x="1342877" y="5877272"/>
            <a:ext cx="6840760" cy="369332"/>
          </a:xfrm>
          <a:prstGeom prst="rect">
            <a:avLst/>
          </a:prstGeom>
          <a:noFill/>
        </p:spPr>
        <p:txBody>
          <a:bodyPr wrap="square" rtlCol="0">
            <a:spAutoFit/>
          </a:bodyPr>
          <a:lstStyle/>
          <a:p>
            <a:r>
              <a:rPr lang="it-IT" b="1" dirty="0">
                <a:solidFill>
                  <a:srgbClr val="FF0000"/>
                </a:solidFill>
              </a:rPr>
              <a:t>REALIZZAZIONE</a:t>
            </a:r>
            <a:r>
              <a:rPr lang="it-IT" dirty="0"/>
              <a:t> di un periodico online sulle pratiche sportive sociali</a:t>
            </a:r>
          </a:p>
        </p:txBody>
      </p:sp>
      <p:sp>
        <p:nvSpPr>
          <p:cNvPr id="18" name="CasellaDiTesto 17"/>
          <p:cNvSpPr txBox="1"/>
          <p:nvPr/>
        </p:nvSpPr>
        <p:spPr>
          <a:xfrm>
            <a:off x="1331640" y="6381328"/>
            <a:ext cx="7560840" cy="369332"/>
          </a:xfrm>
          <a:prstGeom prst="rect">
            <a:avLst/>
          </a:prstGeom>
          <a:noFill/>
        </p:spPr>
        <p:txBody>
          <a:bodyPr wrap="square" rtlCol="0">
            <a:spAutoFit/>
          </a:bodyPr>
          <a:lstStyle/>
          <a:p>
            <a:r>
              <a:rPr lang="it-IT" b="1" dirty="0">
                <a:solidFill>
                  <a:srgbClr val="FF0000"/>
                </a:solidFill>
              </a:rPr>
              <a:t>SEMINARIO</a:t>
            </a:r>
            <a:r>
              <a:rPr lang="it-IT" dirty="0"/>
              <a:t> finale di divulgazione disseminazione e sostenibilità del progetto</a:t>
            </a:r>
          </a:p>
        </p:txBody>
      </p:sp>
    </p:spTree>
    <p:extLst>
      <p:ext uri="{BB962C8B-B14F-4D97-AF65-F5344CB8AC3E}">
        <p14:creationId xmlns:p14="http://schemas.microsoft.com/office/powerpoint/2010/main" val="355877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500" autoRev="1" fill="hold">
                                          <p:stCondLst>
                                            <p:cond delay="0"/>
                                          </p:stCondLst>
                                        </p:cTn>
                                        <p:tgtEl>
                                          <p:spTgt spid="8"/>
                                        </p:tgtEl>
                                        <p:attrNameLst>
                                          <p:attrName>ppt_w</p:attrName>
                                        </p:attrNameLst>
                                      </p:cBhvr>
                                    </p:anim>
                                    <p:anim by="(#ppt_w*0.50)" calcmode="lin" valueType="num">
                                      <p:cBhvr>
                                        <p:cTn id="8" dur="500" decel="50000" autoRev="1" fill="hold">
                                          <p:stCondLst>
                                            <p:cond delay="0"/>
                                          </p:stCondLst>
                                        </p:cTn>
                                        <p:tgtEl>
                                          <p:spTgt spid="8"/>
                                        </p:tgtEl>
                                        <p:attrNameLst>
                                          <p:attrName>ppt_x</p:attrName>
                                        </p:attrNameLst>
                                      </p:cBhvr>
                                    </p:anim>
                                    <p:anim from="(-#ppt_h/2)" to="(#ppt_y)" calcmode="lin" valueType="num">
                                      <p:cBhvr>
                                        <p:cTn id="9" dur="1000" fill="hold">
                                          <p:stCondLst>
                                            <p:cond delay="0"/>
                                          </p:stCondLst>
                                        </p:cTn>
                                        <p:tgtEl>
                                          <p:spTgt spid="8"/>
                                        </p:tgtEl>
                                        <p:attrNameLst>
                                          <p:attrName>ppt_y</p:attrName>
                                        </p:attrNameLst>
                                      </p:cBhvr>
                                    </p:anim>
                                    <p:animRot by="21600000">
                                      <p:cBhvr>
                                        <p:cTn id="10" dur="1000" fill="hold">
                                          <p:stCondLst>
                                            <p:cond delay="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 by="(-#ppt_w*2)" calcmode="lin" valueType="num">
                                      <p:cBhvr rctx="PPT">
                                        <p:cTn id="15" dur="500" autoRev="1" fill="hold">
                                          <p:stCondLst>
                                            <p:cond delay="0"/>
                                          </p:stCondLst>
                                        </p:cTn>
                                        <p:tgtEl>
                                          <p:spTgt spid="10"/>
                                        </p:tgtEl>
                                        <p:attrNameLst>
                                          <p:attrName>ppt_w</p:attrName>
                                        </p:attrNameLst>
                                      </p:cBhvr>
                                    </p:anim>
                                    <p:anim by="(#ppt_w*0.50)" calcmode="lin" valueType="num">
                                      <p:cBhvr>
                                        <p:cTn id="16" dur="500" decel="50000" autoRev="1" fill="hold">
                                          <p:stCondLst>
                                            <p:cond delay="0"/>
                                          </p:stCondLst>
                                        </p:cTn>
                                        <p:tgtEl>
                                          <p:spTgt spid="10"/>
                                        </p:tgtEl>
                                        <p:attrNameLst>
                                          <p:attrName>ppt_x</p:attrName>
                                        </p:attrNameLst>
                                      </p:cBhvr>
                                    </p:anim>
                                    <p:anim from="(-#ppt_h/2)" to="(#ppt_y)" calcmode="lin" valueType="num">
                                      <p:cBhvr>
                                        <p:cTn id="17" dur="1000" fill="hold">
                                          <p:stCondLst>
                                            <p:cond delay="0"/>
                                          </p:stCondLst>
                                        </p:cTn>
                                        <p:tgtEl>
                                          <p:spTgt spid="10"/>
                                        </p:tgtEl>
                                        <p:attrNameLst>
                                          <p:attrName>ppt_y</p:attrName>
                                        </p:attrNameLst>
                                      </p:cBhvr>
                                    </p:anim>
                                    <p:animRot by="21600000">
                                      <p:cBhvr>
                                        <p:cTn id="18" dur="1000" fill="hold">
                                          <p:stCondLst>
                                            <p:cond delay="0"/>
                                          </p:stCondLst>
                                        </p:cTn>
                                        <p:tgtEl>
                                          <p:spTgt spid="10"/>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by="(-#ppt_w*2)" calcmode="lin" valueType="num">
                                      <p:cBhvr rctx="PPT">
                                        <p:cTn id="23" dur="500" autoRev="1" fill="hold">
                                          <p:stCondLst>
                                            <p:cond delay="0"/>
                                          </p:stCondLst>
                                        </p:cTn>
                                        <p:tgtEl>
                                          <p:spTgt spid="11"/>
                                        </p:tgtEl>
                                        <p:attrNameLst>
                                          <p:attrName>ppt_w</p:attrName>
                                        </p:attrNameLst>
                                      </p:cBhvr>
                                    </p:anim>
                                    <p:anim by="(#ppt_w*0.50)" calcmode="lin" valueType="num">
                                      <p:cBhvr>
                                        <p:cTn id="24" dur="500" decel="50000" autoRev="1" fill="hold">
                                          <p:stCondLst>
                                            <p:cond delay="0"/>
                                          </p:stCondLst>
                                        </p:cTn>
                                        <p:tgtEl>
                                          <p:spTgt spid="11"/>
                                        </p:tgtEl>
                                        <p:attrNameLst>
                                          <p:attrName>ppt_x</p:attrName>
                                        </p:attrNameLst>
                                      </p:cBhvr>
                                    </p:anim>
                                    <p:anim from="(-#ppt_h/2)" to="(#ppt_y)" calcmode="lin" valueType="num">
                                      <p:cBhvr>
                                        <p:cTn id="25" dur="1000" fill="hold">
                                          <p:stCondLst>
                                            <p:cond delay="0"/>
                                          </p:stCondLst>
                                        </p:cTn>
                                        <p:tgtEl>
                                          <p:spTgt spid="11"/>
                                        </p:tgtEl>
                                        <p:attrNameLst>
                                          <p:attrName>ppt_y</p:attrName>
                                        </p:attrNameLst>
                                      </p:cBhvr>
                                    </p:anim>
                                    <p:animRot by="21600000">
                                      <p:cBhvr>
                                        <p:cTn id="26" dur="1000" fill="hold">
                                          <p:stCondLst>
                                            <p:cond delay="0"/>
                                          </p:stCondLst>
                                        </p:cTn>
                                        <p:tgtEl>
                                          <p:spTgt spid="11"/>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2"/>
                                        </p:tgtEl>
                                        <p:attrNameLst>
                                          <p:attrName>style.visibility</p:attrName>
                                        </p:attrNameLst>
                                      </p:cBhvr>
                                      <p:to>
                                        <p:strVal val="visible"/>
                                      </p:to>
                                    </p:set>
                                    <p:anim by="(-#ppt_w*2)" calcmode="lin" valueType="num">
                                      <p:cBhvr rctx="PPT">
                                        <p:cTn id="31" dur="500" autoRev="1" fill="hold">
                                          <p:stCondLst>
                                            <p:cond delay="0"/>
                                          </p:stCondLst>
                                        </p:cTn>
                                        <p:tgtEl>
                                          <p:spTgt spid="12"/>
                                        </p:tgtEl>
                                        <p:attrNameLst>
                                          <p:attrName>ppt_w</p:attrName>
                                        </p:attrNameLst>
                                      </p:cBhvr>
                                    </p:anim>
                                    <p:anim by="(#ppt_w*0.50)" calcmode="lin" valueType="num">
                                      <p:cBhvr>
                                        <p:cTn id="32" dur="500" decel="50000" autoRev="1" fill="hold">
                                          <p:stCondLst>
                                            <p:cond delay="0"/>
                                          </p:stCondLst>
                                        </p:cTn>
                                        <p:tgtEl>
                                          <p:spTgt spid="12"/>
                                        </p:tgtEl>
                                        <p:attrNameLst>
                                          <p:attrName>ppt_x</p:attrName>
                                        </p:attrNameLst>
                                      </p:cBhvr>
                                    </p:anim>
                                    <p:anim from="(-#ppt_h/2)" to="(#ppt_y)" calcmode="lin" valueType="num">
                                      <p:cBhvr>
                                        <p:cTn id="33" dur="1000" fill="hold">
                                          <p:stCondLst>
                                            <p:cond delay="0"/>
                                          </p:stCondLst>
                                        </p:cTn>
                                        <p:tgtEl>
                                          <p:spTgt spid="12"/>
                                        </p:tgtEl>
                                        <p:attrNameLst>
                                          <p:attrName>ppt_y</p:attrName>
                                        </p:attrNameLst>
                                      </p:cBhvr>
                                    </p:anim>
                                    <p:animRot by="21600000">
                                      <p:cBhvr>
                                        <p:cTn id="34" dur="1000" fill="hold">
                                          <p:stCondLst>
                                            <p:cond delay="0"/>
                                          </p:stCondLst>
                                        </p:cTn>
                                        <p:tgtEl>
                                          <p:spTgt spid="12"/>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3"/>
                                        </p:tgtEl>
                                        <p:attrNameLst>
                                          <p:attrName>style.visibility</p:attrName>
                                        </p:attrNameLst>
                                      </p:cBhvr>
                                      <p:to>
                                        <p:strVal val="visible"/>
                                      </p:to>
                                    </p:set>
                                    <p:anim by="(-#ppt_w*2)" calcmode="lin" valueType="num">
                                      <p:cBhvr rctx="PPT">
                                        <p:cTn id="39" dur="500" autoRev="1" fill="hold">
                                          <p:stCondLst>
                                            <p:cond delay="0"/>
                                          </p:stCondLst>
                                        </p:cTn>
                                        <p:tgtEl>
                                          <p:spTgt spid="13"/>
                                        </p:tgtEl>
                                        <p:attrNameLst>
                                          <p:attrName>ppt_w</p:attrName>
                                        </p:attrNameLst>
                                      </p:cBhvr>
                                    </p:anim>
                                    <p:anim by="(#ppt_w*0.50)" calcmode="lin" valueType="num">
                                      <p:cBhvr>
                                        <p:cTn id="40" dur="500" decel="50000" autoRev="1" fill="hold">
                                          <p:stCondLst>
                                            <p:cond delay="0"/>
                                          </p:stCondLst>
                                        </p:cTn>
                                        <p:tgtEl>
                                          <p:spTgt spid="13"/>
                                        </p:tgtEl>
                                        <p:attrNameLst>
                                          <p:attrName>ppt_x</p:attrName>
                                        </p:attrNameLst>
                                      </p:cBhvr>
                                    </p:anim>
                                    <p:anim from="(-#ppt_h/2)" to="(#ppt_y)" calcmode="lin" valueType="num">
                                      <p:cBhvr>
                                        <p:cTn id="41" dur="1000" fill="hold">
                                          <p:stCondLst>
                                            <p:cond delay="0"/>
                                          </p:stCondLst>
                                        </p:cTn>
                                        <p:tgtEl>
                                          <p:spTgt spid="13"/>
                                        </p:tgtEl>
                                        <p:attrNameLst>
                                          <p:attrName>ppt_y</p:attrName>
                                        </p:attrNameLst>
                                      </p:cBhvr>
                                    </p:anim>
                                    <p:animRot by="21600000">
                                      <p:cBhvr>
                                        <p:cTn id="42" dur="1000" fill="hold">
                                          <p:stCondLst>
                                            <p:cond delay="0"/>
                                          </p:stCondLst>
                                        </p:cTn>
                                        <p:tgtEl>
                                          <p:spTgt spid="13"/>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14"/>
                                        </p:tgtEl>
                                        <p:attrNameLst>
                                          <p:attrName>style.visibility</p:attrName>
                                        </p:attrNameLst>
                                      </p:cBhvr>
                                      <p:to>
                                        <p:strVal val="visible"/>
                                      </p:to>
                                    </p:set>
                                    <p:anim by="(-#ppt_w*2)" calcmode="lin" valueType="num">
                                      <p:cBhvr rctx="PPT">
                                        <p:cTn id="47" dur="500" autoRev="1" fill="hold">
                                          <p:stCondLst>
                                            <p:cond delay="0"/>
                                          </p:stCondLst>
                                        </p:cTn>
                                        <p:tgtEl>
                                          <p:spTgt spid="14"/>
                                        </p:tgtEl>
                                        <p:attrNameLst>
                                          <p:attrName>ppt_w</p:attrName>
                                        </p:attrNameLst>
                                      </p:cBhvr>
                                    </p:anim>
                                    <p:anim by="(#ppt_w*0.50)" calcmode="lin" valueType="num">
                                      <p:cBhvr>
                                        <p:cTn id="48" dur="500" decel="50000" autoRev="1" fill="hold">
                                          <p:stCondLst>
                                            <p:cond delay="0"/>
                                          </p:stCondLst>
                                        </p:cTn>
                                        <p:tgtEl>
                                          <p:spTgt spid="14"/>
                                        </p:tgtEl>
                                        <p:attrNameLst>
                                          <p:attrName>ppt_x</p:attrName>
                                        </p:attrNameLst>
                                      </p:cBhvr>
                                    </p:anim>
                                    <p:anim from="(-#ppt_h/2)" to="(#ppt_y)" calcmode="lin" valueType="num">
                                      <p:cBhvr>
                                        <p:cTn id="49" dur="1000" fill="hold">
                                          <p:stCondLst>
                                            <p:cond delay="0"/>
                                          </p:stCondLst>
                                        </p:cTn>
                                        <p:tgtEl>
                                          <p:spTgt spid="14"/>
                                        </p:tgtEl>
                                        <p:attrNameLst>
                                          <p:attrName>ppt_y</p:attrName>
                                        </p:attrNameLst>
                                      </p:cBhvr>
                                    </p:anim>
                                    <p:animRot by="21600000">
                                      <p:cBhvr>
                                        <p:cTn id="50" dur="1000" fill="hold">
                                          <p:stCondLst>
                                            <p:cond delay="0"/>
                                          </p:stCondLst>
                                        </p:cTn>
                                        <p:tgtEl>
                                          <p:spTgt spid="14"/>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15"/>
                                        </p:tgtEl>
                                        <p:attrNameLst>
                                          <p:attrName>style.visibility</p:attrName>
                                        </p:attrNameLst>
                                      </p:cBhvr>
                                      <p:to>
                                        <p:strVal val="visible"/>
                                      </p:to>
                                    </p:set>
                                    <p:anim by="(-#ppt_w*2)" calcmode="lin" valueType="num">
                                      <p:cBhvr rctx="PPT">
                                        <p:cTn id="55" dur="500" autoRev="1" fill="hold">
                                          <p:stCondLst>
                                            <p:cond delay="0"/>
                                          </p:stCondLst>
                                        </p:cTn>
                                        <p:tgtEl>
                                          <p:spTgt spid="15"/>
                                        </p:tgtEl>
                                        <p:attrNameLst>
                                          <p:attrName>ppt_w</p:attrName>
                                        </p:attrNameLst>
                                      </p:cBhvr>
                                    </p:anim>
                                    <p:anim by="(#ppt_w*0.50)" calcmode="lin" valueType="num">
                                      <p:cBhvr>
                                        <p:cTn id="56" dur="500" decel="50000" autoRev="1" fill="hold">
                                          <p:stCondLst>
                                            <p:cond delay="0"/>
                                          </p:stCondLst>
                                        </p:cTn>
                                        <p:tgtEl>
                                          <p:spTgt spid="15"/>
                                        </p:tgtEl>
                                        <p:attrNameLst>
                                          <p:attrName>ppt_x</p:attrName>
                                        </p:attrNameLst>
                                      </p:cBhvr>
                                    </p:anim>
                                    <p:anim from="(-#ppt_h/2)" to="(#ppt_y)" calcmode="lin" valueType="num">
                                      <p:cBhvr>
                                        <p:cTn id="57" dur="1000" fill="hold">
                                          <p:stCondLst>
                                            <p:cond delay="0"/>
                                          </p:stCondLst>
                                        </p:cTn>
                                        <p:tgtEl>
                                          <p:spTgt spid="15"/>
                                        </p:tgtEl>
                                        <p:attrNameLst>
                                          <p:attrName>ppt_y</p:attrName>
                                        </p:attrNameLst>
                                      </p:cBhvr>
                                    </p:anim>
                                    <p:animRot by="21600000">
                                      <p:cBhvr>
                                        <p:cTn id="58" dur="1000" fill="hold">
                                          <p:stCondLst>
                                            <p:cond delay="0"/>
                                          </p:stCondLst>
                                        </p:cTn>
                                        <p:tgtEl>
                                          <p:spTgt spid="15"/>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grpId="0" nodeType="clickEffect">
                                  <p:stCondLst>
                                    <p:cond delay="0"/>
                                  </p:stCondLst>
                                  <p:iterate type="lt">
                                    <p:tmPct val="10000"/>
                                  </p:iterate>
                                  <p:childTnLst>
                                    <p:set>
                                      <p:cBhvr>
                                        <p:cTn id="62" dur="1" fill="hold">
                                          <p:stCondLst>
                                            <p:cond delay="0"/>
                                          </p:stCondLst>
                                        </p:cTn>
                                        <p:tgtEl>
                                          <p:spTgt spid="16"/>
                                        </p:tgtEl>
                                        <p:attrNameLst>
                                          <p:attrName>style.visibility</p:attrName>
                                        </p:attrNameLst>
                                      </p:cBhvr>
                                      <p:to>
                                        <p:strVal val="visible"/>
                                      </p:to>
                                    </p:set>
                                    <p:anim by="(-#ppt_w*2)" calcmode="lin" valueType="num">
                                      <p:cBhvr rctx="PPT">
                                        <p:cTn id="63" dur="500" autoRev="1" fill="hold">
                                          <p:stCondLst>
                                            <p:cond delay="0"/>
                                          </p:stCondLst>
                                        </p:cTn>
                                        <p:tgtEl>
                                          <p:spTgt spid="16"/>
                                        </p:tgtEl>
                                        <p:attrNameLst>
                                          <p:attrName>ppt_w</p:attrName>
                                        </p:attrNameLst>
                                      </p:cBhvr>
                                    </p:anim>
                                    <p:anim by="(#ppt_w*0.50)" calcmode="lin" valueType="num">
                                      <p:cBhvr>
                                        <p:cTn id="64" dur="500" decel="50000" autoRev="1" fill="hold">
                                          <p:stCondLst>
                                            <p:cond delay="0"/>
                                          </p:stCondLst>
                                        </p:cTn>
                                        <p:tgtEl>
                                          <p:spTgt spid="16"/>
                                        </p:tgtEl>
                                        <p:attrNameLst>
                                          <p:attrName>ppt_x</p:attrName>
                                        </p:attrNameLst>
                                      </p:cBhvr>
                                    </p:anim>
                                    <p:anim from="(-#ppt_h/2)" to="(#ppt_y)" calcmode="lin" valueType="num">
                                      <p:cBhvr>
                                        <p:cTn id="65" dur="1000" fill="hold">
                                          <p:stCondLst>
                                            <p:cond delay="0"/>
                                          </p:stCondLst>
                                        </p:cTn>
                                        <p:tgtEl>
                                          <p:spTgt spid="16"/>
                                        </p:tgtEl>
                                        <p:attrNameLst>
                                          <p:attrName>ppt_y</p:attrName>
                                        </p:attrNameLst>
                                      </p:cBhvr>
                                    </p:anim>
                                    <p:animRot by="21600000">
                                      <p:cBhvr>
                                        <p:cTn id="66" dur="1000" fill="hold">
                                          <p:stCondLst>
                                            <p:cond delay="0"/>
                                          </p:stCondLst>
                                        </p:cTn>
                                        <p:tgtEl>
                                          <p:spTgt spid="16"/>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grpId="0" nodeType="clickEffect">
                                  <p:stCondLst>
                                    <p:cond delay="0"/>
                                  </p:stCondLst>
                                  <p:iterate type="lt">
                                    <p:tmPct val="10000"/>
                                  </p:iterate>
                                  <p:childTnLst>
                                    <p:set>
                                      <p:cBhvr>
                                        <p:cTn id="70" dur="1" fill="hold">
                                          <p:stCondLst>
                                            <p:cond delay="0"/>
                                          </p:stCondLst>
                                        </p:cTn>
                                        <p:tgtEl>
                                          <p:spTgt spid="17"/>
                                        </p:tgtEl>
                                        <p:attrNameLst>
                                          <p:attrName>style.visibility</p:attrName>
                                        </p:attrNameLst>
                                      </p:cBhvr>
                                      <p:to>
                                        <p:strVal val="visible"/>
                                      </p:to>
                                    </p:set>
                                    <p:anim by="(-#ppt_w*2)" calcmode="lin" valueType="num">
                                      <p:cBhvr rctx="PPT">
                                        <p:cTn id="71" dur="500" autoRev="1" fill="hold">
                                          <p:stCondLst>
                                            <p:cond delay="0"/>
                                          </p:stCondLst>
                                        </p:cTn>
                                        <p:tgtEl>
                                          <p:spTgt spid="17"/>
                                        </p:tgtEl>
                                        <p:attrNameLst>
                                          <p:attrName>ppt_w</p:attrName>
                                        </p:attrNameLst>
                                      </p:cBhvr>
                                    </p:anim>
                                    <p:anim by="(#ppt_w*0.50)" calcmode="lin" valueType="num">
                                      <p:cBhvr>
                                        <p:cTn id="72" dur="500" decel="50000" autoRev="1" fill="hold">
                                          <p:stCondLst>
                                            <p:cond delay="0"/>
                                          </p:stCondLst>
                                        </p:cTn>
                                        <p:tgtEl>
                                          <p:spTgt spid="17"/>
                                        </p:tgtEl>
                                        <p:attrNameLst>
                                          <p:attrName>ppt_x</p:attrName>
                                        </p:attrNameLst>
                                      </p:cBhvr>
                                    </p:anim>
                                    <p:anim from="(-#ppt_h/2)" to="(#ppt_y)" calcmode="lin" valueType="num">
                                      <p:cBhvr>
                                        <p:cTn id="73" dur="1000" fill="hold">
                                          <p:stCondLst>
                                            <p:cond delay="0"/>
                                          </p:stCondLst>
                                        </p:cTn>
                                        <p:tgtEl>
                                          <p:spTgt spid="17"/>
                                        </p:tgtEl>
                                        <p:attrNameLst>
                                          <p:attrName>ppt_y</p:attrName>
                                        </p:attrNameLst>
                                      </p:cBhvr>
                                    </p:anim>
                                    <p:animRot by="21600000">
                                      <p:cBhvr>
                                        <p:cTn id="74" dur="1000" fill="hold">
                                          <p:stCondLst>
                                            <p:cond delay="0"/>
                                          </p:stCondLst>
                                        </p:cTn>
                                        <p:tgtEl>
                                          <p:spTgt spid="17"/>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18"/>
                                        </p:tgtEl>
                                        <p:attrNameLst>
                                          <p:attrName>style.visibility</p:attrName>
                                        </p:attrNameLst>
                                      </p:cBhvr>
                                      <p:to>
                                        <p:strVal val="visible"/>
                                      </p:to>
                                    </p:set>
                                    <p:anim by="(-#ppt_w*2)" calcmode="lin" valueType="num">
                                      <p:cBhvr rctx="PPT">
                                        <p:cTn id="79" dur="500" autoRev="1" fill="hold">
                                          <p:stCondLst>
                                            <p:cond delay="0"/>
                                          </p:stCondLst>
                                        </p:cTn>
                                        <p:tgtEl>
                                          <p:spTgt spid="18"/>
                                        </p:tgtEl>
                                        <p:attrNameLst>
                                          <p:attrName>ppt_w</p:attrName>
                                        </p:attrNameLst>
                                      </p:cBhvr>
                                    </p:anim>
                                    <p:anim by="(#ppt_w*0.50)" calcmode="lin" valueType="num">
                                      <p:cBhvr>
                                        <p:cTn id="80" dur="500" decel="50000" autoRev="1" fill="hold">
                                          <p:stCondLst>
                                            <p:cond delay="0"/>
                                          </p:stCondLst>
                                        </p:cTn>
                                        <p:tgtEl>
                                          <p:spTgt spid="18"/>
                                        </p:tgtEl>
                                        <p:attrNameLst>
                                          <p:attrName>ppt_x</p:attrName>
                                        </p:attrNameLst>
                                      </p:cBhvr>
                                    </p:anim>
                                    <p:anim from="(-#ppt_h/2)" to="(#ppt_y)" calcmode="lin" valueType="num">
                                      <p:cBhvr>
                                        <p:cTn id="81" dur="1000" fill="hold">
                                          <p:stCondLst>
                                            <p:cond delay="0"/>
                                          </p:stCondLst>
                                        </p:cTn>
                                        <p:tgtEl>
                                          <p:spTgt spid="18"/>
                                        </p:tgtEl>
                                        <p:attrNameLst>
                                          <p:attrName>ppt_y</p:attrName>
                                        </p:attrNameLst>
                                      </p:cBhvr>
                                    </p:anim>
                                    <p:animRot by="21600000">
                                      <p:cBhvr>
                                        <p:cTn id="82" dur="1000" fill="hold">
                                          <p:stCondLst>
                                            <p:cond delay="0"/>
                                          </p:stCondLst>
                                        </p:cTn>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346" y="188044"/>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6" descr="LavoroPoliticheSocia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27" y="170969"/>
            <a:ext cx="1979712" cy="1301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2"/>
          <p:cNvSpPr txBox="1">
            <a:spLocks noChangeArrowheads="1"/>
          </p:cNvSpPr>
          <p:nvPr/>
        </p:nvSpPr>
        <p:spPr bwMode="auto">
          <a:xfrm>
            <a:off x="2051719" y="1268760"/>
            <a:ext cx="4608513" cy="432048"/>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3333FF"/>
                </a:solidFill>
                <a:effectLst/>
                <a:latin typeface="Arial Black" pitchFamily="34" charset="0"/>
                <a:cs typeface="Arial" pitchFamily="34" charset="0"/>
              </a:rPr>
              <a:t>CRONOPROGRAMMA </a:t>
            </a:r>
            <a:endParaRPr kumimoji="0" lang="it-IT" altLang="it-IT" sz="1800" b="0" i="0" u="none" strike="noStrike" cap="none" normalizeH="0" baseline="0" dirty="0">
              <a:ln>
                <a:noFill/>
              </a:ln>
              <a:solidFill>
                <a:srgbClr val="3333FF"/>
              </a:solidFill>
              <a:effectLst/>
              <a:latin typeface="Arial" pitchFamily="34" charset="0"/>
              <a:cs typeface="Arial" pitchFamily="34" charset="0"/>
            </a:endParaRPr>
          </a:p>
        </p:txBody>
      </p:sp>
      <p:sp>
        <p:nvSpPr>
          <p:cNvPr id="10" name="Control 1"/>
          <p:cNvSpPr>
            <a:spLocks noChangeArrowheads="1" noChangeShapeType="1"/>
          </p:cNvSpPr>
          <p:nvPr/>
        </p:nvSpPr>
        <p:spPr bwMode="auto">
          <a:xfrm>
            <a:off x="965200" y="4564063"/>
            <a:ext cx="9842500" cy="35544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it-IT"/>
          </a:p>
        </p:txBody>
      </p:sp>
      <p:graphicFrame>
        <p:nvGraphicFramePr>
          <p:cNvPr id="11" name="Tabella 10"/>
          <p:cNvGraphicFramePr>
            <a:graphicFrameLocks noGrp="1"/>
          </p:cNvGraphicFramePr>
          <p:nvPr>
            <p:extLst>
              <p:ext uri="{D42A27DB-BD31-4B8C-83A1-F6EECF244321}">
                <p14:modId xmlns:p14="http://schemas.microsoft.com/office/powerpoint/2010/main" val="1796435481"/>
              </p:ext>
            </p:extLst>
          </p:nvPr>
        </p:nvGraphicFramePr>
        <p:xfrm>
          <a:off x="539552" y="2060848"/>
          <a:ext cx="8166744" cy="4525962"/>
        </p:xfrm>
        <a:graphic>
          <a:graphicData uri="http://schemas.openxmlformats.org/drawingml/2006/table">
            <a:tbl>
              <a:tblPr/>
              <a:tblGrid>
                <a:gridCol w="181659">
                  <a:extLst>
                    <a:ext uri="{9D8B030D-6E8A-4147-A177-3AD203B41FA5}">
                      <a16:colId xmlns:a16="http://schemas.microsoft.com/office/drawing/2014/main" val="20000"/>
                    </a:ext>
                  </a:extLst>
                </a:gridCol>
                <a:gridCol w="2298381">
                  <a:extLst>
                    <a:ext uri="{9D8B030D-6E8A-4147-A177-3AD203B41FA5}">
                      <a16:colId xmlns:a16="http://schemas.microsoft.com/office/drawing/2014/main" val="20001"/>
                    </a:ext>
                  </a:extLst>
                </a:gridCol>
                <a:gridCol w="315928">
                  <a:extLst>
                    <a:ext uri="{9D8B030D-6E8A-4147-A177-3AD203B41FA5}">
                      <a16:colId xmlns:a16="http://schemas.microsoft.com/office/drawing/2014/main" val="20002"/>
                    </a:ext>
                  </a:extLst>
                </a:gridCol>
                <a:gridCol w="315928">
                  <a:extLst>
                    <a:ext uri="{9D8B030D-6E8A-4147-A177-3AD203B41FA5}">
                      <a16:colId xmlns:a16="http://schemas.microsoft.com/office/drawing/2014/main" val="20003"/>
                    </a:ext>
                  </a:extLst>
                </a:gridCol>
                <a:gridCol w="315928">
                  <a:extLst>
                    <a:ext uri="{9D8B030D-6E8A-4147-A177-3AD203B41FA5}">
                      <a16:colId xmlns:a16="http://schemas.microsoft.com/office/drawing/2014/main" val="20004"/>
                    </a:ext>
                  </a:extLst>
                </a:gridCol>
                <a:gridCol w="315928">
                  <a:extLst>
                    <a:ext uri="{9D8B030D-6E8A-4147-A177-3AD203B41FA5}">
                      <a16:colId xmlns:a16="http://schemas.microsoft.com/office/drawing/2014/main" val="20005"/>
                    </a:ext>
                  </a:extLst>
                </a:gridCol>
                <a:gridCol w="315928">
                  <a:extLst>
                    <a:ext uri="{9D8B030D-6E8A-4147-A177-3AD203B41FA5}">
                      <a16:colId xmlns:a16="http://schemas.microsoft.com/office/drawing/2014/main" val="20006"/>
                    </a:ext>
                  </a:extLst>
                </a:gridCol>
                <a:gridCol w="315928">
                  <a:extLst>
                    <a:ext uri="{9D8B030D-6E8A-4147-A177-3AD203B41FA5}">
                      <a16:colId xmlns:a16="http://schemas.microsoft.com/office/drawing/2014/main" val="20007"/>
                    </a:ext>
                  </a:extLst>
                </a:gridCol>
                <a:gridCol w="315928">
                  <a:extLst>
                    <a:ext uri="{9D8B030D-6E8A-4147-A177-3AD203B41FA5}">
                      <a16:colId xmlns:a16="http://schemas.microsoft.com/office/drawing/2014/main" val="20008"/>
                    </a:ext>
                  </a:extLst>
                </a:gridCol>
                <a:gridCol w="315928">
                  <a:extLst>
                    <a:ext uri="{9D8B030D-6E8A-4147-A177-3AD203B41FA5}">
                      <a16:colId xmlns:a16="http://schemas.microsoft.com/office/drawing/2014/main" val="20009"/>
                    </a:ext>
                  </a:extLst>
                </a:gridCol>
                <a:gridCol w="315928">
                  <a:extLst>
                    <a:ext uri="{9D8B030D-6E8A-4147-A177-3AD203B41FA5}">
                      <a16:colId xmlns:a16="http://schemas.microsoft.com/office/drawing/2014/main" val="20010"/>
                    </a:ext>
                  </a:extLst>
                </a:gridCol>
                <a:gridCol w="315928">
                  <a:extLst>
                    <a:ext uri="{9D8B030D-6E8A-4147-A177-3AD203B41FA5}">
                      <a16:colId xmlns:a16="http://schemas.microsoft.com/office/drawing/2014/main" val="20011"/>
                    </a:ext>
                  </a:extLst>
                </a:gridCol>
                <a:gridCol w="315928">
                  <a:extLst>
                    <a:ext uri="{9D8B030D-6E8A-4147-A177-3AD203B41FA5}">
                      <a16:colId xmlns:a16="http://schemas.microsoft.com/office/drawing/2014/main" val="20012"/>
                    </a:ext>
                  </a:extLst>
                </a:gridCol>
                <a:gridCol w="315928">
                  <a:extLst>
                    <a:ext uri="{9D8B030D-6E8A-4147-A177-3AD203B41FA5}">
                      <a16:colId xmlns:a16="http://schemas.microsoft.com/office/drawing/2014/main" val="20013"/>
                    </a:ext>
                  </a:extLst>
                </a:gridCol>
                <a:gridCol w="315928">
                  <a:extLst>
                    <a:ext uri="{9D8B030D-6E8A-4147-A177-3AD203B41FA5}">
                      <a16:colId xmlns:a16="http://schemas.microsoft.com/office/drawing/2014/main" val="20014"/>
                    </a:ext>
                  </a:extLst>
                </a:gridCol>
                <a:gridCol w="315928">
                  <a:extLst>
                    <a:ext uri="{9D8B030D-6E8A-4147-A177-3AD203B41FA5}">
                      <a16:colId xmlns:a16="http://schemas.microsoft.com/office/drawing/2014/main" val="20015"/>
                    </a:ext>
                  </a:extLst>
                </a:gridCol>
                <a:gridCol w="315928">
                  <a:extLst>
                    <a:ext uri="{9D8B030D-6E8A-4147-A177-3AD203B41FA5}">
                      <a16:colId xmlns:a16="http://schemas.microsoft.com/office/drawing/2014/main" val="20016"/>
                    </a:ext>
                  </a:extLst>
                </a:gridCol>
                <a:gridCol w="315928">
                  <a:extLst>
                    <a:ext uri="{9D8B030D-6E8A-4147-A177-3AD203B41FA5}">
                      <a16:colId xmlns:a16="http://schemas.microsoft.com/office/drawing/2014/main" val="20017"/>
                    </a:ext>
                  </a:extLst>
                </a:gridCol>
                <a:gridCol w="315928">
                  <a:extLst>
                    <a:ext uri="{9D8B030D-6E8A-4147-A177-3AD203B41FA5}">
                      <a16:colId xmlns:a16="http://schemas.microsoft.com/office/drawing/2014/main" val="20018"/>
                    </a:ext>
                  </a:extLst>
                </a:gridCol>
                <a:gridCol w="315928">
                  <a:extLst>
                    <a:ext uri="{9D8B030D-6E8A-4147-A177-3AD203B41FA5}">
                      <a16:colId xmlns:a16="http://schemas.microsoft.com/office/drawing/2014/main" val="20019"/>
                    </a:ext>
                  </a:extLst>
                </a:gridCol>
              </a:tblGrid>
              <a:tr h="158066">
                <a:tc>
                  <a:txBody>
                    <a:bodyPr/>
                    <a:lstStyle/>
                    <a:p>
                      <a:pPr algn="l" fontAlgn="b"/>
                      <a:r>
                        <a:rPr lang="it-IT" sz="900" b="0" i="0" u="none" strike="noStrike" dirty="0">
                          <a:solidFill>
                            <a:srgbClr val="000000"/>
                          </a:solidFill>
                          <a:effectLst/>
                          <a:latin typeface="Calibri"/>
                        </a:rPr>
                        <a:t> </a:t>
                      </a:r>
                    </a:p>
                  </a:txBody>
                  <a:tcPr marL="7903" marR="7903" marT="7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ATTIVITA DI RIFERIMENTO</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2</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3</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4</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5</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6</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7</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8</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9</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10</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11</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12</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13</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14</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15</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16</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17</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18</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8066">
                <a:tc>
                  <a:txBody>
                    <a:bodyPr/>
                    <a:lstStyle/>
                    <a:p>
                      <a:pPr algn="l" fontAlgn="b"/>
                      <a:r>
                        <a:rPr lang="it-IT" sz="900" b="0" i="0" u="none" strike="noStrike">
                          <a:solidFill>
                            <a:srgbClr val="000000"/>
                          </a:solidFill>
                          <a:effectLst/>
                          <a:latin typeface="Calibri"/>
                        </a:rPr>
                        <a:t> </a:t>
                      </a:r>
                    </a:p>
                  </a:txBody>
                  <a:tcPr marL="7903" marR="7903" marT="79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Lug</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Ago</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Set</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Ott</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Nov</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Dic</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Gen</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Feb</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Mar</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Apr</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Mag</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Giu</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Lug</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Ago</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Set</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Ott</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Nov</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Dic</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0983">
                <a:tc>
                  <a:txBody>
                    <a:bodyPr/>
                    <a:lstStyle/>
                    <a:p>
                      <a:pPr algn="r" fontAlgn="ctr"/>
                      <a:r>
                        <a:rPr lang="it-IT" sz="900" b="0" i="0" u="none" strike="noStrike">
                          <a:solidFill>
                            <a:srgbClr val="000000"/>
                          </a:solidFill>
                          <a:effectLst/>
                          <a:latin typeface="Calibri"/>
                        </a:rPr>
                        <a:t>1</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dirty="0">
                          <a:solidFill>
                            <a:srgbClr val="000000"/>
                          </a:solidFill>
                          <a:effectLst/>
                          <a:latin typeface="Calibri"/>
                        </a:rPr>
                        <a:t>Gestione ed organizzazione del gruppo</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2"/>
                  </a:ext>
                </a:extLst>
              </a:tr>
              <a:tr h="420983">
                <a:tc>
                  <a:txBody>
                    <a:bodyPr/>
                    <a:lstStyle/>
                    <a:p>
                      <a:pPr algn="r" fontAlgn="ctr"/>
                      <a:r>
                        <a:rPr lang="it-IT" sz="900" b="0" i="0" u="none" strike="noStrike">
                          <a:solidFill>
                            <a:srgbClr val="000000"/>
                          </a:solidFill>
                          <a:effectLst/>
                          <a:latin typeface="Calibri"/>
                        </a:rPr>
                        <a:t>2</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Analisi dei bisogni sportivi</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0983">
                <a:tc>
                  <a:txBody>
                    <a:bodyPr/>
                    <a:lstStyle/>
                    <a:p>
                      <a:pPr algn="r" fontAlgn="ctr"/>
                      <a:r>
                        <a:rPr lang="it-IT" sz="900" b="0" i="0" u="none" strike="noStrike">
                          <a:solidFill>
                            <a:srgbClr val="000000"/>
                          </a:solidFill>
                          <a:effectLst/>
                          <a:latin typeface="Calibri"/>
                        </a:rPr>
                        <a:t>3</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dirty="0">
                          <a:solidFill>
                            <a:srgbClr val="000000"/>
                          </a:solidFill>
                          <a:effectLst/>
                          <a:latin typeface="Calibri"/>
                        </a:rPr>
                        <a:t>Formazione di animatori di sport sociali</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0983">
                <a:tc>
                  <a:txBody>
                    <a:bodyPr/>
                    <a:lstStyle/>
                    <a:p>
                      <a:pPr algn="r" fontAlgn="ctr"/>
                      <a:r>
                        <a:rPr lang="it-IT" sz="900" b="0" i="0" u="none" strike="noStrike">
                          <a:solidFill>
                            <a:srgbClr val="000000"/>
                          </a:solidFill>
                          <a:effectLst/>
                          <a:latin typeface="Calibri"/>
                        </a:rPr>
                        <a:t>4</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Organizzazione della rete sociale</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0983">
                <a:tc>
                  <a:txBody>
                    <a:bodyPr/>
                    <a:lstStyle/>
                    <a:p>
                      <a:pPr algn="r" fontAlgn="ctr"/>
                      <a:r>
                        <a:rPr lang="it-IT" sz="900" b="0" i="0" u="none" strike="noStrike">
                          <a:solidFill>
                            <a:srgbClr val="000000"/>
                          </a:solidFill>
                          <a:effectLst/>
                          <a:latin typeface="Calibri"/>
                        </a:rPr>
                        <a:t>5</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Organizzazione di seminari su volontariato</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0983">
                <a:tc>
                  <a:txBody>
                    <a:bodyPr/>
                    <a:lstStyle/>
                    <a:p>
                      <a:pPr algn="r" fontAlgn="ctr"/>
                      <a:r>
                        <a:rPr lang="it-IT" sz="900" b="0" i="0" u="none" strike="noStrike">
                          <a:solidFill>
                            <a:srgbClr val="000000"/>
                          </a:solidFill>
                          <a:effectLst/>
                          <a:latin typeface="Calibri"/>
                        </a:rPr>
                        <a:t>6</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Seminari di divulgazione sulla pratica sportiva</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0983">
                <a:tc>
                  <a:txBody>
                    <a:bodyPr/>
                    <a:lstStyle/>
                    <a:p>
                      <a:pPr algn="r" fontAlgn="ctr"/>
                      <a:r>
                        <a:rPr lang="it-IT" sz="900" b="0" i="0" u="none" strike="noStrike">
                          <a:solidFill>
                            <a:srgbClr val="000000"/>
                          </a:solidFill>
                          <a:effectLst/>
                          <a:latin typeface="Calibri"/>
                        </a:rPr>
                        <a:t>7</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Azione di prevenzione del disagio sociale</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0983">
                <a:tc>
                  <a:txBody>
                    <a:bodyPr/>
                    <a:lstStyle/>
                    <a:p>
                      <a:pPr algn="r" fontAlgn="ctr"/>
                      <a:r>
                        <a:rPr lang="it-IT" sz="900" b="0" i="0" u="none" strike="noStrike">
                          <a:solidFill>
                            <a:srgbClr val="000000"/>
                          </a:solidFill>
                          <a:effectLst/>
                          <a:latin typeface="Calibri"/>
                        </a:rPr>
                        <a:t>8</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Organizzazione di una settimana di sport</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0983">
                <a:tc>
                  <a:txBody>
                    <a:bodyPr/>
                    <a:lstStyle/>
                    <a:p>
                      <a:pPr algn="r" fontAlgn="ctr"/>
                      <a:r>
                        <a:rPr lang="it-IT" sz="900" b="0" i="0" u="none" strike="noStrike">
                          <a:solidFill>
                            <a:srgbClr val="000000"/>
                          </a:solidFill>
                          <a:effectLst/>
                          <a:latin typeface="Calibri"/>
                        </a:rPr>
                        <a:t>9</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Periodico on line sulla pratica sportiva </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0010"/>
                  </a:ext>
                </a:extLst>
              </a:tr>
              <a:tr h="420983">
                <a:tc>
                  <a:txBody>
                    <a:bodyPr/>
                    <a:lstStyle/>
                    <a:p>
                      <a:pPr algn="r" fontAlgn="ctr"/>
                      <a:r>
                        <a:rPr lang="it-IT" sz="900" b="0" i="0" u="none" strike="noStrike">
                          <a:solidFill>
                            <a:srgbClr val="000000"/>
                          </a:solidFill>
                          <a:effectLst/>
                          <a:latin typeface="Calibri"/>
                        </a:rPr>
                        <a:t>10</a:t>
                      </a:r>
                    </a:p>
                  </a:txBody>
                  <a:tcPr marL="7903" marR="7903" marT="79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it-IT" sz="900" b="0" i="0" u="none" strike="noStrike">
                          <a:solidFill>
                            <a:srgbClr val="000000"/>
                          </a:solidFill>
                          <a:effectLst/>
                          <a:latin typeface="Calibri"/>
                        </a:rPr>
                        <a:t>Seminario finale di divulgazione </a:t>
                      </a:r>
                    </a:p>
                  </a:txBody>
                  <a:tcPr marL="7903" marR="7903" marT="79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fontAlgn="b"/>
                      <a:r>
                        <a:rPr lang="it-IT" sz="900" b="0" i="0" u="none" strike="noStrike" dirty="0">
                          <a:solidFill>
                            <a:srgbClr val="000000"/>
                          </a:solidFill>
                          <a:effectLst/>
                          <a:latin typeface="Calibri"/>
                        </a:rPr>
                        <a:t> </a:t>
                      </a:r>
                    </a:p>
                  </a:txBody>
                  <a:tcPr marL="7903" marR="7903" marT="790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extLst>
                  <a:ext uri="{0D108BD9-81ED-4DB2-BD59-A6C34878D82A}">
                    <a16:rowId xmlns:a16="http://schemas.microsoft.com/office/drawing/2014/main" val="10011"/>
                  </a:ext>
                </a:extLst>
              </a:tr>
            </a:tbl>
          </a:graphicData>
        </a:graphic>
      </p:graphicFrame>
      <p:pic>
        <p:nvPicPr>
          <p:cNvPr id="12" name="Picture 4" descr="LOGO-CSAIN-PROGETTO-MIRATO-2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017" y="187697"/>
            <a:ext cx="14605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00634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10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1717</Words>
  <Application>Microsoft Office PowerPoint</Application>
  <PresentationFormat>Presentazione su schermo (4:3)</PresentationFormat>
  <Paragraphs>495</Paragraphs>
  <Slides>16</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Arial Black</vt:lpstr>
      <vt:lpstr>Calibri</vt:lpstr>
      <vt:lpstr>Impact</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paolo germano</cp:lastModifiedBy>
  <cp:revision>46</cp:revision>
  <cp:lastPrinted>2018-07-23T08:12:57Z</cp:lastPrinted>
  <dcterms:created xsi:type="dcterms:W3CDTF">2018-07-22T19:06:05Z</dcterms:created>
  <dcterms:modified xsi:type="dcterms:W3CDTF">2018-07-26T10:55:25Z</dcterms:modified>
</cp:coreProperties>
</file>