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56" r:id="rId6"/>
    <p:sldId id="257" r:id="rId7"/>
    <p:sldId id="258" r:id="rId8"/>
    <p:sldId id="262" r:id="rId9"/>
    <p:sldId id="4370" r:id="rId10"/>
    <p:sldId id="4371" r:id="rId11"/>
    <p:sldId id="4373" r:id="rId12"/>
    <p:sldId id="263" r:id="rId13"/>
    <p:sldId id="265" r:id="rId14"/>
    <p:sldId id="264" r:id="rId15"/>
    <p:sldId id="266" r:id="rId16"/>
    <p:sldId id="284" r:id="rId17"/>
  </p:sldIdLst>
  <p:sldSz cx="12192000" cy="6858000"/>
  <p:notesSz cx="98599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cc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47498"/>
            <a:ext cx="10515600" cy="484881"/>
          </a:xfrm>
        </p:spPr>
        <p:txBody>
          <a:bodyPr>
            <a:normAutofit/>
          </a:bodyPr>
          <a:lstStyle>
            <a:lvl1pPr algn="l"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9" name="Segnaposto numero diapositiva 4">
            <a:extLst>
              <a:ext uri="{FF2B5EF4-FFF2-40B4-BE49-F238E27FC236}">
                <a16:creationId xmlns:a16="http://schemas.microsoft.com/office/drawing/2014/main" id="{EA5FA132-35A6-4E85-96A9-49717F3CB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1900" y="63603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501BE4A-6F75-0549-8D25-E25EBB4B1677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10" name="Segnaposto testo 2">
            <a:extLst>
              <a:ext uri="{FF2B5EF4-FFF2-40B4-BE49-F238E27FC236}">
                <a16:creationId xmlns:a16="http://schemas.microsoft.com/office/drawing/2014/main" id="{F35D58D9-94CF-4EB2-AE0A-74B02B019C71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838200" y="803697"/>
            <a:ext cx="10515600" cy="376606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5C7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</a:t>
            </a: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35256FB3-ADEF-4701-86D6-1AB30F9A6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7100" y="63603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08B240D5-5D10-4180-A262-78835B6DA6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1205" y="5563657"/>
            <a:ext cx="5658139" cy="582612"/>
          </a:xfrm>
        </p:spPr>
        <p:txBody>
          <a:bodyPr>
            <a:normAutofit/>
          </a:bodyPr>
          <a:lstStyle>
            <a:lvl1pPr>
              <a:spcBef>
                <a:spcPts val="500"/>
              </a:spcBef>
              <a:buFont typeface="+mj-lt"/>
              <a:buAutoNum type="arabicPeriod"/>
              <a:defRPr sz="10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23DA227-56B9-4DB4-9934-65C43F75C16F}"/>
              </a:ext>
            </a:extLst>
          </p:cNvPr>
          <p:cNvCxnSpPr>
            <a:cxnSpLocks/>
          </p:cNvCxnSpPr>
          <p:nvPr userDrawn="1"/>
        </p:nvCxnSpPr>
        <p:spPr>
          <a:xfrm flipV="1">
            <a:off x="925005" y="1976867"/>
            <a:ext cx="2245990" cy="1270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399B51A4-BE4A-476E-AD3A-D0175056AFFE}"/>
              </a:ext>
            </a:extLst>
          </p:cNvPr>
          <p:cNvCxnSpPr>
            <a:cxnSpLocks/>
          </p:cNvCxnSpPr>
          <p:nvPr userDrawn="1"/>
        </p:nvCxnSpPr>
        <p:spPr>
          <a:xfrm flipV="1">
            <a:off x="3300366" y="1947972"/>
            <a:ext cx="3440162" cy="288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566D19FC-B536-410C-B0AF-567878F6834F}"/>
              </a:ext>
            </a:extLst>
          </p:cNvPr>
          <p:cNvCxnSpPr>
            <a:cxnSpLocks/>
          </p:cNvCxnSpPr>
          <p:nvPr userDrawn="1"/>
        </p:nvCxnSpPr>
        <p:spPr>
          <a:xfrm flipV="1">
            <a:off x="6872258" y="1917276"/>
            <a:ext cx="5212109" cy="306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39CC0B9-5AEA-426C-B38D-EDF1AF0006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2705" y="1559557"/>
            <a:ext cx="2160713" cy="373067"/>
          </a:xfrm>
        </p:spPr>
        <p:txBody>
          <a:bodyPr/>
          <a:lstStyle>
            <a:lvl1pPr>
              <a:buNone/>
              <a:defRPr b="1"/>
            </a:lvl1pPr>
          </a:lstStyle>
          <a:p>
            <a:pPr lvl="0"/>
            <a:r>
              <a:rPr lang="it-IT" dirty="0" err="1"/>
              <a:t>Xxxxxx</a:t>
            </a:r>
            <a:endParaRPr lang="it-IT" dirty="0"/>
          </a:p>
        </p:txBody>
      </p:sp>
      <p:sp>
        <p:nvSpPr>
          <p:cNvPr id="17" name="Segnaposto testo 4">
            <a:extLst>
              <a:ext uri="{FF2B5EF4-FFF2-40B4-BE49-F238E27FC236}">
                <a16:creationId xmlns:a16="http://schemas.microsoft.com/office/drawing/2014/main" id="{47FFCDC8-06A2-4962-AFD3-F2CFE075BF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00366" y="1547388"/>
            <a:ext cx="2160713" cy="373067"/>
          </a:xfrm>
        </p:spPr>
        <p:txBody>
          <a:bodyPr/>
          <a:lstStyle>
            <a:lvl1pPr>
              <a:buNone/>
              <a:defRPr b="1"/>
            </a:lvl1pPr>
          </a:lstStyle>
          <a:p>
            <a:pPr lvl="0"/>
            <a:r>
              <a:rPr lang="it-IT" dirty="0" err="1"/>
              <a:t>Xxxxxx</a:t>
            </a:r>
            <a:endParaRPr lang="it-IT" dirty="0"/>
          </a:p>
        </p:txBody>
      </p:sp>
      <p:sp>
        <p:nvSpPr>
          <p:cNvPr id="18" name="Segnaposto testo 4">
            <a:extLst>
              <a:ext uri="{FF2B5EF4-FFF2-40B4-BE49-F238E27FC236}">
                <a16:creationId xmlns:a16="http://schemas.microsoft.com/office/drawing/2014/main" id="{F7EE97E5-B72F-4F4D-B830-7DCFDB5BEF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72258" y="1544209"/>
            <a:ext cx="2160713" cy="373067"/>
          </a:xfrm>
        </p:spPr>
        <p:txBody>
          <a:bodyPr/>
          <a:lstStyle>
            <a:lvl1pPr>
              <a:buNone/>
              <a:defRPr b="1"/>
            </a:lvl1pPr>
          </a:lstStyle>
          <a:p>
            <a:pPr lvl="0"/>
            <a:r>
              <a:rPr lang="it-IT" dirty="0" err="1"/>
              <a:t>Xxxxxx</a:t>
            </a:r>
            <a:endParaRPr lang="it-IT" dirty="0"/>
          </a:p>
        </p:txBody>
      </p:sp>
      <p:sp>
        <p:nvSpPr>
          <p:cNvPr id="6" name="Freccia a pentagono 5">
            <a:extLst>
              <a:ext uri="{FF2B5EF4-FFF2-40B4-BE49-F238E27FC236}">
                <a16:creationId xmlns:a16="http://schemas.microsoft.com/office/drawing/2014/main" id="{4F55F310-F669-44AA-8A42-A006CC5E88D1}"/>
              </a:ext>
            </a:extLst>
          </p:cNvPr>
          <p:cNvSpPr/>
          <p:nvPr userDrawn="1"/>
        </p:nvSpPr>
        <p:spPr>
          <a:xfrm>
            <a:off x="933854" y="2240844"/>
            <a:ext cx="2178413" cy="1199241"/>
          </a:xfrm>
          <a:prstGeom prst="homePlate">
            <a:avLst>
              <a:gd name="adj" fmla="val 15042"/>
            </a:avLst>
          </a:prstGeom>
          <a:solidFill>
            <a:srgbClr val="5E72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14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4FC57061-8DBA-4AF9-8454-2A3D52180C4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00413" y="2230438"/>
            <a:ext cx="3440112" cy="1111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2" name="Segnaposto testo 20">
            <a:extLst>
              <a:ext uri="{FF2B5EF4-FFF2-40B4-BE49-F238E27FC236}">
                <a16:creationId xmlns:a16="http://schemas.microsoft.com/office/drawing/2014/main" id="{925CEE6C-26E5-4BFD-B9D8-09003E2C7C9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72258" y="2162022"/>
            <a:ext cx="3440112" cy="1111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3" name="Freccia a pentagono 22">
            <a:extLst>
              <a:ext uri="{FF2B5EF4-FFF2-40B4-BE49-F238E27FC236}">
                <a16:creationId xmlns:a16="http://schemas.microsoft.com/office/drawing/2014/main" id="{045393A7-25F5-4C39-9079-4E78D9E8A437}"/>
              </a:ext>
            </a:extLst>
          </p:cNvPr>
          <p:cNvSpPr/>
          <p:nvPr userDrawn="1"/>
        </p:nvSpPr>
        <p:spPr>
          <a:xfrm>
            <a:off x="925005" y="3800816"/>
            <a:ext cx="2178413" cy="1199241"/>
          </a:xfrm>
          <a:prstGeom prst="homePlate">
            <a:avLst>
              <a:gd name="adj" fmla="val 15042"/>
            </a:avLst>
          </a:prstGeom>
          <a:solidFill>
            <a:srgbClr val="5E72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14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4" name="Segnaposto testo 20">
            <a:extLst>
              <a:ext uri="{FF2B5EF4-FFF2-40B4-BE49-F238E27FC236}">
                <a16:creationId xmlns:a16="http://schemas.microsoft.com/office/drawing/2014/main" id="{7D99977D-010F-4A4B-AD97-2B996A504ED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0413" y="3801495"/>
            <a:ext cx="3440112" cy="1111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5" name="Segnaposto testo 20">
            <a:extLst>
              <a:ext uri="{FF2B5EF4-FFF2-40B4-BE49-F238E27FC236}">
                <a16:creationId xmlns:a16="http://schemas.microsoft.com/office/drawing/2014/main" id="{2ED50C9F-A8A7-4899-B9A2-803DD30ED1C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72258" y="3733079"/>
            <a:ext cx="3440112" cy="1111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AD1F6205-C65D-4211-BB71-6B1354772E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30300" y="2520950"/>
            <a:ext cx="1552575" cy="4937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8" name="Segnaposto testo 26">
            <a:extLst>
              <a:ext uri="{FF2B5EF4-FFF2-40B4-BE49-F238E27FC236}">
                <a16:creationId xmlns:a16="http://schemas.microsoft.com/office/drawing/2014/main" id="{560A7628-9427-44A1-8CA9-82B2A00693E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30299" y="4041847"/>
            <a:ext cx="1552575" cy="4937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54474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SIMI PA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ACC0ACF9-2CD3-4A46-8F07-8ADA5641DD38}"/>
              </a:ext>
            </a:extLst>
          </p:cNvPr>
          <p:cNvSpPr/>
          <p:nvPr userDrawn="1"/>
        </p:nvSpPr>
        <p:spPr>
          <a:xfrm>
            <a:off x="709352" y="1052946"/>
            <a:ext cx="10773295" cy="4131425"/>
          </a:xfrm>
          <a:prstGeom prst="roundRect">
            <a:avLst>
              <a:gd name="adj" fmla="val 4520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 dirty="0"/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8200" y="247498"/>
            <a:ext cx="10515600" cy="484881"/>
          </a:xfrm>
        </p:spPr>
        <p:txBody>
          <a:bodyPr>
            <a:normAutofit/>
          </a:bodyPr>
          <a:lstStyle>
            <a:lvl1pPr algn="l"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Prossimi passi</a:t>
            </a:r>
          </a:p>
        </p:txBody>
      </p:sp>
      <p:sp>
        <p:nvSpPr>
          <p:cNvPr id="9" name="Segnaposto numero diapositiva 4">
            <a:extLst>
              <a:ext uri="{FF2B5EF4-FFF2-40B4-BE49-F238E27FC236}">
                <a16:creationId xmlns:a16="http://schemas.microsoft.com/office/drawing/2014/main" id="{EA5FA132-35A6-4E85-96A9-49717F3CB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1900" y="63603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501BE4A-6F75-0549-8D25-E25EBB4B1677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35256FB3-ADEF-4701-86D6-1AB30F9A6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7100" y="63603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164D6A8-5FC3-4674-97CC-2E77D9AB8B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9638" y="1223963"/>
            <a:ext cx="3319462" cy="3556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it-IT" dirty="0"/>
              <a:t>Attività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8A00C443-06FE-4C0B-A0B6-21E71F2AF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34038" y="1223963"/>
            <a:ext cx="3319462" cy="3556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it-IT" dirty="0"/>
              <a:t>Chi</a:t>
            </a:r>
          </a:p>
        </p:txBody>
      </p:sp>
      <p:sp>
        <p:nvSpPr>
          <p:cNvPr id="16" name="Segnaposto testo 4">
            <a:extLst>
              <a:ext uri="{FF2B5EF4-FFF2-40B4-BE49-F238E27FC236}">
                <a16:creationId xmlns:a16="http://schemas.microsoft.com/office/drawing/2014/main" id="{9207C149-1AC9-4D82-8B03-24AF1D6FAF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00693" y="1223963"/>
            <a:ext cx="2215947" cy="3556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it-IT" dirty="0"/>
              <a:t>Quando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97265B0D-3246-4233-9657-F3D1F62DC63C}"/>
              </a:ext>
            </a:extLst>
          </p:cNvPr>
          <p:cNvCxnSpPr/>
          <p:nvPr userDrawn="1"/>
        </p:nvCxnSpPr>
        <p:spPr>
          <a:xfrm flipV="1">
            <a:off x="838200" y="1673629"/>
            <a:ext cx="10515600" cy="387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egnaposto testo 17">
            <a:extLst>
              <a:ext uri="{FF2B5EF4-FFF2-40B4-BE49-F238E27FC236}">
                <a16:creationId xmlns:a16="http://schemas.microsoft.com/office/drawing/2014/main" id="{FCEFA0AA-8915-4129-B5E8-FD5016F51A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9638" y="1911350"/>
            <a:ext cx="4238625" cy="2566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9" name="Segnaposto testo 17">
            <a:extLst>
              <a:ext uri="{FF2B5EF4-FFF2-40B4-BE49-F238E27FC236}">
                <a16:creationId xmlns:a16="http://schemas.microsoft.com/office/drawing/2014/main" id="{E6249EEE-A711-45A8-8FE6-7077F518E5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34039" y="1911350"/>
            <a:ext cx="3319462" cy="2566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20" name="Segnaposto testo 17">
            <a:extLst>
              <a:ext uri="{FF2B5EF4-FFF2-40B4-BE49-F238E27FC236}">
                <a16:creationId xmlns:a16="http://schemas.microsoft.com/office/drawing/2014/main" id="{A7985701-7A9B-4E6B-83E0-00C7E4AA42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23641" y="1900130"/>
            <a:ext cx="2192999" cy="2566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1" name="Segnaposto testo 6">
            <a:extLst>
              <a:ext uri="{FF2B5EF4-FFF2-40B4-BE49-F238E27FC236}">
                <a16:creationId xmlns:a16="http://schemas.microsoft.com/office/drawing/2014/main" id="{FD698E0F-49FD-4AFE-AC97-1FB05A9D40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5392391"/>
            <a:ext cx="5658139" cy="582612"/>
          </a:xfrm>
        </p:spPr>
        <p:txBody>
          <a:bodyPr>
            <a:normAutofit/>
          </a:bodyPr>
          <a:lstStyle>
            <a:lvl1pPr>
              <a:spcBef>
                <a:spcPts val="500"/>
              </a:spcBef>
              <a:buFont typeface="+mj-lt"/>
              <a:buAutoNum type="arabicPeriod"/>
              <a:defRPr sz="10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1767442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ga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743989" y="2896487"/>
            <a:ext cx="10515600" cy="484881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ALLEGATI</a:t>
            </a:r>
          </a:p>
        </p:txBody>
      </p:sp>
      <p:sp>
        <p:nvSpPr>
          <p:cNvPr id="9" name="Segnaposto numero diapositiva 4">
            <a:extLst>
              <a:ext uri="{FF2B5EF4-FFF2-40B4-BE49-F238E27FC236}">
                <a16:creationId xmlns:a16="http://schemas.microsoft.com/office/drawing/2014/main" id="{EA5FA132-35A6-4E85-96A9-49717F3CB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1900" y="63603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501BE4A-6F75-0549-8D25-E25EBB4B1677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35256FB3-ADEF-4701-86D6-1AB30F9A6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7100" y="63603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68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684035"/>
            <a:ext cx="9144000" cy="3998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5C707B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Inserire Ufficio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782"/>
            <a:ext cx="12192000" cy="2800349"/>
          </a:xfrm>
          <a:prstGeom prst="rect">
            <a:avLst/>
          </a:prstGeom>
        </p:spPr>
      </p:pic>
      <p:sp>
        <p:nvSpPr>
          <p:cNvPr id="11" name="Rettangolo 10"/>
          <p:cNvSpPr/>
          <p:nvPr userDrawn="1"/>
        </p:nvSpPr>
        <p:spPr>
          <a:xfrm>
            <a:off x="0" y="5988676"/>
            <a:ext cx="12192000" cy="869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423002"/>
            <a:ext cx="1224818" cy="171348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13" y="6423002"/>
            <a:ext cx="1136159" cy="168551"/>
          </a:xfrm>
          <a:prstGeom prst="rect">
            <a:avLst/>
          </a:prstGeom>
        </p:spPr>
      </p:pic>
      <p:sp>
        <p:nvSpPr>
          <p:cNvPr id="5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5646567"/>
            <a:ext cx="9242425" cy="288974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/>
            </a:lvl1pPr>
          </a:lstStyle>
          <a:p>
            <a:pPr lvl="0"/>
            <a:r>
              <a:rPr lang="it-IT" dirty="0"/>
              <a:t>Inserire Luogo e Data</a:t>
            </a:r>
          </a:p>
        </p:txBody>
      </p:sp>
      <p:sp>
        <p:nvSpPr>
          <p:cNvPr id="14" name="Titolo 13"/>
          <p:cNvSpPr>
            <a:spLocks noGrp="1"/>
          </p:cNvSpPr>
          <p:nvPr>
            <p:ph type="title"/>
          </p:nvPr>
        </p:nvSpPr>
        <p:spPr>
          <a:xfrm>
            <a:off x="1524000" y="3269674"/>
            <a:ext cx="10515600" cy="1236598"/>
          </a:xfrm>
          <a:noFill/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8546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47498"/>
            <a:ext cx="10515600" cy="484881"/>
          </a:xfrm>
        </p:spPr>
        <p:txBody>
          <a:bodyPr>
            <a:normAutofit/>
          </a:bodyPr>
          <a:lstStyle>
            <a:lvl1pPr algn="l"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9" name="Segnaposto numero diapositiva 4">
            <a:extLst>
              <a:ext uri="{FF2B5EF4-FFF2-40B4-BE49-F238E27FC236}">
                <a16:creationId xmlns:a16="http://schemas.microsoft.com/office/drawing/2014/main" id="{EA5FA132-35A6-4E85-96A9-49717F3CB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1900" y="63603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501BE4A-6F75-0549-8D25-E25EBB4B1677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10" name="Segnaposto testo 2">
            <a:extLst>
              <a:ext uri="{FF2B5EF4-FFF2-40B4-BE49-F238E27FC236}">
                <a16:creationId xmlns:a16="http://schemas.microsoft.com/office/drawing/2014/main" id="{F35D58D9-94CF-4EB2-AE0A-74B02B019C71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838200" y="803697"/>
            <a:ext cx="10515600" cy="376606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5C7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</a:t>
            </a: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35256FB3-ADEF-4701-86D6-1AB30F9A6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7100" y="63603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619220-D121-4E8E-A124-5AF02D367B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36625" y="1662113"/>
            <a:ext cx="10031413" cy="341973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08B240D5-5D10-4180-A262-78835B6DA6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1205" y="5563657"/>
            <a:ext cx="5658139" cy="582612"/>
          </a:xfrm>
        </p:spPr>
        <p:txBody>
          <a:bodyPr>
            <a:normAutofit/>
          </a:bodyPr>
          <a:lstStyle>
            <a:lvl1pPr>
              <a:spcBef>
                <a:spcPts val="500"/>
              </a:spcBef>
              <a:buFont typeface="+mj-lt"/>
              <a:buAutoNum type="arabicPeriod"/>
              <a:defRPr sz="10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341571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ACC0ACF9-2CD3-4A46-8F07-8ADA5641DD38}"/>
              </a:ext>
            </a:extLst>
          </p:cNvPr>
          <p:cNvSpPr/>
          <p:nvPr userDrawn="1"/>
        </p:nvSpPr>
        <p:spPr>
          <a:xfrm>
            <a:off x="753687" y="1052946"/>
            <a:ext cx="10773295" cy="4516582"/>
          </a:xfrm>
          <a:prstGeom prst="roundRect">
            <a:avLst>
              <a:gd name="adj" fmla="val 4520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47498"/>
            <a:ext cx="10515600" cy="484881"/>
          </a:xfrm>
        </p:spPr>
        <p:txBody>
          <a:bodyPr>
            <a:normAutofit/>
          </a:bodyPr>
          <a:lstStyle>
            <a:lvl1pPr algn="l"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9" name="Segnaposto numero diapositiva 4">
            <a:extLst>
              <a:ext uri="{FF2B5EF4-FFF2-40B4-BE49-F238E27FC236}">
                <a16:creationId xmlns:a16="http://schemas.microsoft.com/office/drawing/2014/main" id="{EA5FA132-35A6-4E85-96A9-49717F3CB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1900" y="63603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501BE4A-6F75-0549-8D25-E25EBB4B1677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10" name="Segnaposto testo 2">
            <a:extLst>
              <a:ext uri="{FF2B5EF4-FFF2-40B4-BE49-F238E27FC236}">
                <a16:creationId xmlns:a16="http://schemas.microsoft.com/office/drawing/2014/main" id="{F35D58D9-94CF-4EB2-AE0A-74B02B019C71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838200" y="1088825"/>
            <a:ext cx="10515600" cy="376606"/>
          </a:xfr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rgbClr val="5C7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</a:t>
            </a: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35256FB3-ADEF-4701-86D6-1AB30F9A6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7100" y="63603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</a:t>
            </a:r>
            <a:endParaRPr lang="it-IT" dirty="0">
              <a:solidFill>
                <a:schemeClr val="bg1"/>
              </a:solidFill>
            </a:endParaRPr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5DF53F4F-87E3-4A3F-AC50-ED4C1D6CB972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391278"/>
            <a:ext cx="10515600" cy="432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B8FB7765-9C58-4AD7-B5B7-5F2E8A5209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41388" y="1657350"/>
            <a:ext cx="10358437" cy="366236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6858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del docu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8200" y="236415"/>
            <a:ext cx="10515600" cy="484881"/>
          </a:xfrm>
        </p:spPr>
        <p:txBody>
          <a:bodyPr>
            <a:normAutofit/>
          </a:bodyPr>
          <a:lstStyle>
            <a:lvl1pPr algn="l"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Contenuto del documento</a:t>
            </a:r>
          </a:p>
        </p:txBody>
      </p:sp>
      <p:sp>
        <p:nvSpPr>
          <p:cNvPr id="9" name="Segnaposto numero diapositiva 4">
            <a:extLst>
              <a:ext uri="{FF2B5EF4-FFF2-40B4-BE49-F238E27FC236}">
                <a16:creationId xmlns:a16="http://schemas.microsoft.com/office/drawing/2014/main" id="{EA5FA132-35A6-4E85-96A9-49717F3CB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1900" y="63603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501BE4A-6F75-0549-8D25-E25EBB4B1677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35256FB3-ADEF-4701-86D6-1AB30F9A6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7100" y="63603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0B935F54-C9AD-4C0C-ADB1-FD5780F91331}"/>
              </a:ext>
            </a:extLst>
          </p:cNvPr>
          <p:cNvSpPr/>
          <p:nvPr userDrawn="1"/>
        </p:nvSpPr>
        <p:spPr>
          <a:xfrm>
            <a:off x="1056926" y="1506772"/>
            <a:ext cx="9478069" cy="435609"/>
          </a:xfrm>
          <a:prstGeom prst="rect">
            <a:avLst/>
          </a:prstGeom>
          <a:solidFill>
            <a:srgbClr val="5E727B"/>
          </a:solidFill>
          <a:ln>
            <a:solidFill>
              <a:srgbClr val="536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7F717753-CE5C-465D-A3BE-6E33BC9978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8875" y="1601788"/>
            <a:ext cx="9166225" cy="34131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8" name="Segnaposto testo 17">
            <a:extLst>
              <a:ext uri="{FF2B5EF4-FFF2-40B4-BE49-F238E27FC236}">
                <a16:creationId xmlns:a16="http://schemas.microsoft.com/office/drawing/2014/main" id="{C3FCFF63-3DC3-4C49-AA74-4E440D7134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58875" y="2042970"/>
            <a:ext cx="5153025" cy="14573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606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048755"/>
            <a:ext cx="12191999" cy="8092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246888"/>
            <a:ext cx="10515600" cy="4864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1113" y="1481089"/>
            <a:ext cx="6089650" cy="267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15401" y="6433061"/>
            <a:ext cx="868679" cy="202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035540" y="6352335"/>
            <a:ext cx="377190" cy="248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176822"/>
            <a:ext cx="10515600" cy="54927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298288"/>
            <a:ext cx="10515600" cy="4261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Bullet 1 </a:t>
            </a:r>
          </a:p>
          <a:p>
            <a:pPr lvl="1"/>
            <a:r>
              <a:rPr lang="it-IT" dirty="0"/>
              <a:t>Bullet 2</a:t>
            </a:r>
          </a:p>
          <a:p>
            <a:pPr lvl="2"/>
            <a:r>
              <a:rPr lang="it-IT" dirty="0"/>
              <a:t>Bullet 3</a:t>
            </a:r>
          </a:p>
          <a:p>
            <a:pPr lvl="3"/>
            <a:r>
              <a:rPr lang="it-IT" dirty="0"/>
              <a:t>Bullet 4</a:t>
            </a:r>
          </a:p>
          <a:p>
            <a:pPr lvl="4"/>
            <a:r>
              <a:rPr lang="it-IT" dirty="0"/>
              <a:t>Bullet 5</a:t>
            </a:r>
          </a:p>
          <a:p>
            <a:pPr lvl="2"/>
            <a:endParaRPr lang="it-IT" dirty="0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8376"/>
            <a:ext cx="12192000" cy="809624"/>
          </a:xfrm>
          <a:prstGeom prst="rect">
            <a:avLst/>
          </a:prstGeom>
        </p:spPr>
      </p:pic>
      <p:sp>
        <p:nvSpPr>
          <p:cNvPr id="6" name="Segnaposto numero diapositiva 4">
            <a:extLst>
              <a:ext uri="{FF2B5EF4-FFF2-40B4-BE49-F238E27FC236}">
                <a16:creationId xmlns:a16="http://schemas.microsoft.com/office/drawing/2014/main" id="{898C91DA-86FE-49A6-A93B-31354B1D6B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1900" y="63603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9501BE4A-6F75-0549-8D25-E25EBB4B1677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12" name="Segnaposto piè di pagina 4">
            <a:extLst>
              <a:ext uri="{FF2B5EF4-FFF2-40B4-BE49-F238E27FC236}">
                <a16:creationId xmlns:a16="http://schemas.microsoft.com/office/drawing/2014/main" id="{98D66951-2DFB-4DCE-9343-D4E8EF505E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7100" y="63603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04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2">
            <a:lumMod val="75000"/>
          </a:schemeClr>
        </a:buClr>
        <a:buSzPct val="100000"/>
        <a:buFont typeface="Trebuchet MS" panose="020B0603020202020204" pitchFamily="34" charset="0"/>
        <a:buChar char="•"/>
        <a:defRPr sz="1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449263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714375" indent="-2492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1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985838" indent="-241300" algn="l" defTabSz="914400" rtl="0" eaLnBrk="1" latinLnBrk="0" hangingPunct="1">
        <a:lnSpc>
          <a:spcPct val="90000"/>
        </a:lnSpc>
        <a:spcBef>
          <a:spcPts val="500"/>
        </a:spcBef>
        <a:buFont typeface="Trebuchet MS" panose="020B0603020202020204" pitchFamily="34" charset="0"/>
        <a:buChar char="‐"/>
        <a:defRPr sz="1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1257300" indent="-228600" algn="l" defTabSz="914400" rtl="0" eaLnBrk="1" latinLnBrk="0" hangingPunct="1">
        <a:lnSpc>
          <a:spcPct val="90000"/>
        </a:lnSpc>
        <a:spcBef>
          <a:spcPts val="500"/>
        </a:spcBef>
        <a:buFont typeface="Trebuchet MS" panose="020B0603020202020204" pitchFamily="34" charset="0"/>
        <a:buChar char="∙"/>
        <a:defRPr sz="1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g"/><Relationship Id="rId4" Type="http://schemas.openxmlformats.org/officeDocument/2006/relationships/image" Target="../media/image2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2767583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5989320"/>
            <a:ext cx="12192000" cy="868680"/>
            <a:chOff x="0" y="5989320"/>
            <a:chExt cx="12192000" cy="868680"/>
          </a:xfrm>
        </p:grpSpPr>
        <p:sp>
          <p:nvSpPr>
            <p:cNvPr id="4" name="object 4"/>
            <p:cNvSpPr/>
            <p:nvPr/>
          </p:nvSpPr>
          <p:spPr>
            <a:xfrm>
              <a:off x="0" y="5989320"/>
              <a:ext cx="12192000" cy="868680"/>
            </a:xfrm>
            <a:custGeom>
              <a:avLst/>
              <a:gdLst/>
              <a:ahLst/>
              <a:cxnLst/>
              <a:rect l="l" t="t" r="r" b="b"/>
              <a:pathLst>
                <a:path w="12192000" h="868679">
                  <a:moveTo>
                    <a:pt x="12192000" y="0"/>
                  </a:moveTo>
                  <a:lnTo>
                    <a:pt x="0" y="0"/>
                  </a:lnTo>
                  <a:lnTo>
                    <a:pt x="0" y="868679"/>
                  </a:lnTo>
                  <a:lnTo>
                    <a:pt x="12192000" y="868679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68000" y="6423660"/>
              <a:ext cx="1225295" cy="17068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6700" y="6423660"/>
              <a:ext cx="1135379" cy="167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365994" y="5652160"/>
            <a:ext cx="168300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65" dirty="0">
                <a:solidFill>
                  <a:srgbClr val="767070"/>
                </a:solidFill>
                <a:latin typeface="Trebuchet MS"/>
                <a:cs typeface="Trebuchet MS"/>
              </a:rPr>
              <a:t>Roma , 10/02/2022</a:t>
            </a:r>
            <a:r>
              <a:rPr sz="1400" spc="-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0999" y="3629909"/>
            <a:ext cx="11512295" cy="17742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2800" b="1" spc="-5" dirty="0">
                <a:solidFill>
                  <a:srgbClr val="5C707B"/>
                </a:solidFill>
                <a:latin typeface="Trebuchet MS"/>
                <a:cs typeface="Trebuchet MS"/>
              </a:rPr>
              <a:t>Finanziamenti Agevolati al settore dello sport e della cultura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2800" b="1" spc="-5" dirty="0">
                <a:solidFill>
                  <a:srgbClr val="5C707B"/>
                </a:solidFill>
                <a:latin typeface="Trebuchet MS"/>
                <a:cs typeface="Trebuchet MS"/>
              </a:rPr>
              <a:t>IL  ruolo dell’Istituto per il Credito Sportivo –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it-IT" sz="2800" b="1" spc="-5" dirty="0">
              <a:solidFill>
                <a:srgbClr val="5C707B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2800" b="1" spc="-5" dirty="0">
                <a:solidFill>
                  <a:srgbClr val="5C707B"/>
                </a:solidFill>
                <a:latin typeface="Trebuchet MS"/>
                <a:cs typeface="Trebuchet MS"/>
              </a:rPr>
              <a:t>Sviluppo Convenzione ICS  - CSAIN    </a:t>
            </a:r>
            <a:endParaRPr lang="it-IT"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48755"/>
            <a:ext cx="12191999" cy="8092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246888"/>
            <a:ext cx="10515600" cy="486409"/>
          </a:xfrm>
          <a:prstGeom prst="rect">
            <a:avLst/>
          </a:prstGeom>
          <a:solidFill>
            <a:srgbClr val="5C707B"/>
          </a:solidFill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pc="-15" dirty="0"/>
              <a:t>Fondi</a:t>
            </a:r>
            <a:r>
              <a:rPr spc="-75" dirty="0"/>
              <a:t> </a:t>
            </a:r>
            <a:r>
              <a:rPr spc="-20" dirty="0"/>
              <a:t>agevolati</a:t>
            </a:r>
          </a:p>
        </p:txBody>
      </p:sp>
      <p:sp>
        <p:nvSpPr>
          <p:cNvPr id="4" name="object 4"/>
          <p:cNvSpPr/>
          <p:nvPr/>
        </p:nvSpPr>
        <p:spPr>
          <a:xfrm>
            <a:off x="858011" y="1434083"/>
            <a:ext cx="10440670" cy="0"/>
          </a:xfrm>
          <a:custGeom>
            <a:avLst/>
            <a:gdLst/>
            <a:ahLst/>
            <a:cxnLst/>
            <a:rect l="l" t="t" r="r" b="b"/>
            <a:pathLst>
              <a:path w="10440670">
                <a:moveTo>
                  <a:pt x="0" y="0"/>
                </a:moveTo>
                <a:lnTo>
                  <a:pt x="10440098" y="0"/>
                </a:lnTo>
              </a:path>
            </a:pathLst>
          </a:custGeom>
          <a:ln w="3175">
            <a:solidFill>
              <a:srgbClr val="5C6F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3891" y="872601"/>
            <a:ext cx="21037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5C6F7A"/>
                </a:solidFill>
                <a:latin typeface="Trebuchet MS"/>
                <a:cs typeface="Trebuchet MS"/>
              </a:rPr>
              <a:t>Fondo</a:t>
            </a:r>
            <a:r>
              <a:rPr sz="1800" spc="-4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5C6F7A"/>
                </a:solidFill>
                <a:latin typeface="Trebuchet MS"/>
                <a:cs typeface="Trebuchet MS"/>
              </a:rPr>
              <a:t>per</a:t>
            </a:r>
            <a:r>
              <a:rPr sz="1800" spc="-5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5C6F7A"/>
                </a:solidFill>
                <a:latin typeface="Trebuchet MS"/>
                <a:cs typeface="Trebuchet MS"/>
              </a:rPr>
              <a:t>la</a:t>
            </a:r>
            <a:r>
              <a:rPr sz="1800" spc="-3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5C6F7A"/>
                </a:solidFill>
                <a:latin typeface="Trebuchet MS"/>
                <a:cs typeface="Trebuchet MS"/>
              </a:rPr>
              <a:t>Cultura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3862" y="2288800"/>
            <a:ext cx="7719059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1594" algn="just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Decreto Rilancio (D.L.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19/05/2020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n.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34,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art.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184,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c.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4) ha affidato in gestione a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ICS il </a:t>
            </a:r>
            <a:r>
              <a:rPr sz="1050" i="1" spc="-5" dirty="0">
                <a:solidFill>
                  <a:srgbClr val="5C707B"/>
                </a:solidFill>
                <a:latin typeface="Trebuchet MS"/>
                <a:cs typeface="Trebuchet MS"/>
              </a:rPr>
              <a:t>Fondo per </a:t>
            </a:r>
            <a:r>
              <a:rPr sz="1050" i="1" dirty="0">
                <a:solidFill>
                  <a:srgbClr val="5C707B"/>
                </a:solidFill>
                <a:latin typeface="Trebuchet MS"/>
                <a:cs typeface="Trebuchet MS"/>
              </a:rPr>
              <a:t>la </a:t>
            </a:r>
            <a:r>
              <a:rPr sz="1050" i="1" spc="-5" dirty="0">
                <a:solidFill>
                  <a:srgbClr val="5C707B"/>
                </a:solidFill>
                <a:latin typeface="Trebuchet MS"/>
                <a:cs typeface="Trebuchet MS"/>
              </a:rPr>
              <a:t>concessione </a:t>
            </a:r>
            <a:r>
              <a:rPr sz="1050" i="1" dirty="0">
                <a:solidFill>
                  <a:srgbClr val="5C707B"/>
                </a:solidFill>
                <a:latin typeface="Trebuchet MS"/>
                <a:cs typeface="Trebuchet MS"/>
              </a:rPr>
              <a:t>di garanzie e </a:t>
            </a:r>
            <a:r>
              <a:rPr sz="1050" i="1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i="1" dirty="0">
                <a:solidFill>
                  <a:srgbClr val="5C707B"/>
                </a:solidFill>
                <a:latin typeface="Trebuchet MS"/>
                <a:cs typeface="Trebuchet MS"/>
              </a:rPr>
              <a:t>contributi in </a:t>
            </a:r>
            <a:r>
              <a:rPr sz="1050" i="1" spc="-5" dirty="0">
                <a:solidFill>
                  <a:srgbClr val="5C707B"/>
                </a:solidFill>
                <a:latin typeface="Trebuchet MS"/>
                <a:cs typeface="Trebuchet MS"/>
              </a:rPr>
              <a:t>conto </a:t>
            </a:r>
            <a:r>
              <a:rPr sz="1050" i="1" dirty="0">
                <a:solidFill>
                  <a:srgbClr val="5C707B"/>
                </a:solidFill>
                <a:latin typeface="Trebuchet MS"/>
                <a:cs typeface="Trebuchet MS"/>
              </a:rPr>
              <a:t>interessi sui </a:t>
            </a:r>
            <a:r>
              <a:rPr sz="1050" i="1" spc="-5" dirty="0">
                <a:solidFill>
                  <a:srgbClr val="5C707B"/>
                </a:solidFill>
                <a:latin typeface="Trebuchet MS"/>
                <a:cs typeface="Trebuchet MS"/>
              </a:rPr>
              <a:t>mutui per </a:t>
            </a:r>
            <a:r>
              <a:rPr sz="1050" i="1" dirty="0">
                <a:solidFill>
                  <a:srgbClr val="5C707B"/>
                </a:solidFill>
                <a:latin typeface="Trebuchet MS"/>
                <a:cs typeface="Trebuchet MS"/>
              </a:rPr>
              <a:t>la </a:t>
            </a:r>
            <a:r>
              <a:rPr sz="1050" i="1" spc="-5" dirty="0">
                <a:solidFill>
                  <a:srgbClr val="5C707B"/>
                </a:solidFill>
                <a:latin typeface="Trebuchet MS"/>
                <a:cs typeface="Trebuchet MS"/>
              </a:rPr>
              <a:t>salvaguardia </a:t>
            </a:r>
            <a:r>
              <a:rPr sz="1050" i="1" dirty="0">
                <a:solidFill>
                  <a:srgbClr val="5C707B"/>
                </a:solidFill>
                <a:latin typeface="Trebuchet MS"/>
                <a:cs typeface="Trebuchet MS"/>
              </a:rPr>
              <a:t>e la valorizzazione </a:t>
            </a:r>
            <a:r>
              <a:rPr sz="1050" i="1" spc="-5" dirty="0">
                <a:solidFill>
                  <a:srgbClr val="5C707B"/>
                </a:solidFill>
                <a:latin typeface="Trebuchet MS"/>
                <a:cs typeface="Trebuchet MS"/>
              </a:rPr>
              <a:t>del </a:t>
            </a:r>
            <a:r>
              <a:rPr sz="1050" i="1" dirty="0">
                <a:solidFill>
                  <a:srgbClr val="5C707B"/>
                </a:solidFill>
                <a:latin typeface="Trebuchet MS"/>
                <a:cs typeface="Trebuchet MS"/>
              </a:rPr>
              <a:t>patrimonio </a:t>
            </a:r>
            <a:r>
              <a:rPr sz="1050" i="1" spc="-5" dirty="0">
                <a:solidFill>
                  <a:srgbClr val="5C707B"/>
                </a:solidFill>
                <a:latin typeface="Trebuchet MS"/>
                <a:cs typeface="Trebuchet MS"/>
              </a:rPr>
              <a:t>culturale.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 Fondo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è articolato in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due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comparti:</a:t>
            </a:r>
            <a:endParaRPr sz="1050" dirty="0">
              <a:latin typeface="Trebuchet MS"/>
              <a:cs typeface="Trebuchet MS"/>
            </a:endParaRPr>
          </a:p>
          <a:p>
            <a:pPr marL="184785" marR="5080" indent="-172085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Comparto per la concessione di Garanzia sui finanziamenti dei soggetti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diversi dagli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territoriali,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una dotazione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 €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10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Comparto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la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concessione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contributi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 err="1">
                <a:solidFill>
                  <a:srgbClr val="5C707B"/>
                </a:solidFill>
                <a:latin typeface="Trebuchet MS"/>
                <a:cs typeface="Trebuchet MS"/>
              </a:rPr>
              <a:t>conto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 err="1">
                <a:solidFill>
                  <a:srgbClr val="5C707B"/>
                </a:solidFill>
                <a:latin typeface="Trebuchet MS"/>
                <a:cs typeface="Trebuchet MS"/>
              </a:rPr>
              <a:t>interessi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;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La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costituzione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due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comparti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loro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finanziamento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sono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stati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approvati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decreto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MiBACT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MEF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del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27/11/2020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n.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546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L’approvazione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dei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criteri di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gestione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è stata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approvata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decreto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MiBACT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del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9/12/2020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n.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572</a:t>
            </a:r>
            <a:endParaRPr sz="1050" dirty="0">
              <a:latin typeface="Trebuchet MS"/>
              <a:cs typeface="Trebuchet MS"/>
            </a:endParaRPr>
          </a:p>
          <a:p>
            <a:pPr marL="184785" marR="11620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 fondi facilitano l’accesso al credito di soggetti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privati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(Gestori e concessionari di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servizi, associazioni, fondazioni,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musei,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società, ecc.) e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riducono il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costo dei finanziamenti di soggetti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privati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 pubblici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(Enti Territoriali, Università,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vari)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per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interventi di tutela, protezione, conservazione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salvaguardia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valorizzazione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del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patrimonio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culturale, favorendo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l’attivazione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PPP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ambito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culturale</a:t>
            </a:r>
            <a:endParaRPr sz="1050" dirty="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3356" y="2021384"/>
            <a:ext cx="1354753" cy="135624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63356" y="3509842"/>
            <a:ext cx="1354753" cy="1355734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40541" y="829786"/>
            <a:ext cx="970915" cy="102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i="1" spc="-5" dirty="0">
                <a:solidFill>
                  <a:srgbClr val="C00000"/>
                </a:solidFill>
                <a:latin typeface="Trebuchet MS"/>
                <a:cs typeface="Trebuchet MS"/>
              </a:rPr>
              <a:t>BOZZA</a:t>
            </a:r>
            <a:r>
              <a:rPr sz="700" i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700" i="1" spc="-5" dirty="0">
                <a:solidFill>
                  <a:srgbClr val="C00000"/>
                </a:solidFill>
                <a:latin typeface="Trebuchet MS"/>
                <a:cs typeface="Trebuchet MS"/>
              </a:rPr>
              <a:t>PER</a:t>
            </a:r>
            <a:r>
              <a:rPr sz="700" i="1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700" i="1" spc="-5" dirty="0">
                <a:solidFill>
                  <a:srgbClr val="C00000"/>
                </a:solidFill>
                <a:latin typeface="Trebuchet MS"/>
                <a:cs typeface="Trebuchet MS"/>
              </a:rPr>
              <a:t>DISCUSSIONE</a:t>
            </a:r>
            <a:endParaRPr sz="7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9620" y="146305"/>
            <a:ext cx="10584180" cy="641985"/>
            <a:chOff x="769620" y="146305"/>
            <a:chExt cx="10584180" cy="641985"/>
          </a:xfrm>
        </p:grpSpPr>
        <p:sp>
          <p:nvSpPr>
            <p:cNvPr id="4" name="object 4"/>
            <p:cNvSpPr/>
            <p:nvPr/>
          </p:nvSpPr>
          <p:spPr>
            <a:xfrm>
              <a:off x="838200" y="246888"/>
              <a:ext cx="10515600" cy="541020"/>
            </a:xfrm>
            <a:custGeom>
              <a:avLst/>
              <a:gdLst/>
              <a:ahLst/>
              <a:cxnLst/>
              <a:rect l="l" t="t" r="r" b="b"/>
              <a:pathLst>
                <a:path w="10515600" h="541020">
                  <a:moveTo>
                    <a:pt x="0" y="541019"/>
                  </a:moveTo>
                  <a:lnTo>
                    <a:pt x="10515600" y="541019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541019"/>
                  </a:lnTo>
                  <a:close/>
                </a:path>
              </a:pathLst>
            </a:custGeom>
            <a:solidFill>
              <a:srgbClr val="5C7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9620" y="146305"/>
              <a:ext cx="9349739" cy="56997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16939" y="209127"/>
            <a:ext cx="89604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Comparto</a:t>
            </a:r>
            <a:r>
              <a:rPr sz="2000" spc="-30" dirty="0"/>
              <a:t> </a:t>
            </a:r>
            <a:r>
              <a:rPr sz="2000" dirty="0"/>
              <a:t>per</a:t>
            </a:r>
            <a:r>
              <a:rPr sz="2000" spc="-15" dirty="0"/>
              <a:t> </a:t>
            </a:r>
            <a:r>
              <a:rPr sz="2000" spc="-5" dirty="0"/>
              <a:t>contributi</a:t>
            </a:r>
            <a:r>
              <a:rPr sz="2000" spc="-30" dirty="0"/>
              <a:t> </a:t>
            </a:r>
            <a:r>
              <a:rPr sz="2000" dirty="0"/>
              <a:t>negli</a:t>
            </a:r>
            <a:r>
              <a:rPr sz="2000" spc="-35" dirty="0"/>
              <a:t> </a:t>
            </a:r>
            <a:r>
              <a:rPr sz="2000" dirty="0"/>
              <a:t>interessi</a:t>
            </a:r>
            <a:r>
              <a:rPr sz="2000" spc="-25" dirty="0"/>
              <a:t> </a:t>
            </a:r>
            <a:r>
              <a:rPr sz="2000" dirty="0"/>
              <a:t>su</a:t>
            </a:r>
            <a:r>
              <a:rPr sz="2000" spc="-5" dirty="0"/>
              <a:t> </a:t>
            </a:r>
            <a:r>
              <a:rPr sz="2000" dirty="0"/>
              <a:t>finanziamenti</a:t>
            </a:r>
            <a:r>
              <a:rPr sz="2000" spc="-40" dirty="0"/>
              <a:t> </a:t>
            </a:r>
            <a:r>
              <a:rPr sz="2000" dirty="0"/>
              <a:t>per</a:t>
            </a:r>
            <a:r>
              <a:rPr sz="2000" spc="-25" dirty="0"/>
              <a:t> </a:t>
            </a:r>
            <a:r>
              <a:rPr sz="2000" dirty="0"/>
              <a:t>salvaguardia</a:t>
            </a:r>
            <a:r>
              <a:rPr sz="2000" spc="-40" dirty="0"/>
              <a:t> </a:t>
            </a:r>
            <a:r>
              <a:rPr sz="2000" dirty="0"/>
              <a:t>e</a:t>
            </a:r>
            <a:endParaRPr sz="2000"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9619" y="420623"/>
            <a:ext cx="5029199" cy="56997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825500" y="483446"/>
            <a:ext cx="8919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906510" algn="l"/>
              </a:tabLst>
            </a:pPr>
            <a:r>
              <a:rPr sz="2000" b="1" u="heavy" spc="114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b="1" u="heavy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valorizzazione</a:t>
            </a:r>
            <a:r>
              <a:rPr sz="2000" b="1" u="heavy" spc="-45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b="1" u="heavy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del</a:t>
            </a:r>
            <a:r>
              <a:rPr sz="2000" b="1" u="heavy" spc="-25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b="1" u="heavy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patrimonio</a:t>
            </a:r>
            <a:r>
              <a:rPr sz="2000" b="1" u="heavy" spc="-50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b="1" u="heavy" spc="-10" dirty="0">
                <a:solidFill>
                  <a:srgbClr val="FFFFFF"/>
                </a:solidFill>
                <a:uFill>
                  <a:solidFill>
                    <a:srgbClr val="5C707B"/>
                  </a:solidFill>
                </a:uFill>
                <a:latin typeface="Trebuchet MS"/>
                <a:cs typeface="Trebuchet MS"/>
              </a:rPr>
              <a:t>culturale	</a:t>
            </a:r>
            <a:endParaRPr sz="2000">
              <a:latin typeface="Trebuchet MS"/>
              <a:cs typeface="Trebuchet M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183508" y="787908"/>
            <a:ext cx="8339455" cy="283210"/>
            <a:chOff x="3183508" y="787908"/>
            <a:chExt cx="8339455" cy="283210"/>
          </a:xfrm>
        </p:grpSpPr>
        <p:sp>
          <p:nvSpPr>
            <p:cNvPr id="10" name="object 10"/>
            <p:cNvSpPr/>
            <p:nvPr/>
          </p:nvSpPr>
          <p:spPr>
            <a:xfrm>
              <a:off x="9732264" y="787908"/>
              <a:ext cx="1790700" cy="260985"/>
            </a:xfrm>
            <a:custGeom>
              <a:avLst/>
              <a:gdLst/>
              <a:ahLst/>
              <a:cxnLst/>
              <a:rect l="l" t="t" r="r" b="b"/>
              <a:pathLst>
                <a:path w="1790700" h="260984">
                  <a:moveTo>
                    <a:pt x="1790700" y="0"/>
                  </a:moveTo>
                  <a:lnTo>
                    <a:pt x="0" y="0"/>
                  </a:lnTo>
                  <a:lnTo>
                    <a:pt x="0" y="260603"/>
                  </a:lnTo>
                  <a:lnTo>
                    <a:pt x="1790700" y="260603"/>
                  </a:lnTo>
                  <a:lnTo>
                    <a:pt x="1790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186683" y="1057652"/>
              <a:ext cx="2560955" cy="10160"/>
            </a:xfrm>
            <a:custGeom>
              <a:avLst/>
              <a:gdLst/>
              <a:ahLst/>
              <a:cxnLst/>
              <a:rect l="l" t="t" r="r" b="b"/>
              <a:pathLst>
                <a:path w="2560954" h="10159">
                  <a:moveTo>
                    <a:pt x="0" y="10071"/>
                  </a:moveTo>
                  <a:lnTo>
                    <a:pt x="2560396" y="0"/>
                  </a:lnTo>
                </a:path>
              </a:pathLst>
            </a:custGeom>
            <a:ln w="6350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265554" y="822116"/>
            <a:ext cx="43218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89555" algn="l"/>
              </a:tabLst>
            </a:pPr>
            <a:r>
              <a:rPr sz="1200" b="1" spc="-5" dirty="0">
                <a:solidFill>
                  <a:srgbClr val="5C707B"/>
                </a:solidFill>
                <a:latin typeface="Trebuchet MS"/>
                <a:cs typeface="Trebuchet MS"/>
              </a:rPr>
              <a:t>Beneficiari	</a:t>
            </a:r>
            <a:r>
              <a:rPr sz="1800" b="1" spc="-7" baseline="2314" dirty="0">
                <a:solidFill>
                  <a:srgbClr val="5C707B"/>
                </a:solidFill>
                <a:latin typeface="Trebuchet MS"/>
                <a:cs typeface="Trebuchet MS"/>
              </a:rPr>
              <a:t>Piano</a:t>
            </a:r>
            <a:r>
              <a:rPr sz="1800" b="1" spc="-52" baseline="2314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800" b="1" spc="-15" baseline="2314" dirty="0">
                <a:solidFill>
                  <a:srgbClr val="5C707B"/>
                </a:solidFill>
                <a:latin typeface="Trebuchet MS"/>
                <a:cs typeface="Trebuchet MS"/>
              </a:rPr>
              <a:t>operativo</a:t>
            </a:r>
            <a:r>
              <a:rPr sz="1800" b="1" spc="-44" baseline="2314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800" b="1" baseline="2314" dirty="0">
                <a:solidFill>
                  <a:srgbClr val="5C707B"/>
                </a:solidFill>
                <a:latin typeface="Trebuchet MS"/>
                <a:cs typeface="Trebuchet MS"/>
              </a:rPr>
              <a:t>2021</a:t>
            </a:r>
            <a:endParaRPr sz="1800" baseline="2314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937503" y="1048517"/>
            <a:ext cx="5140325" cy="20320"/>
          </a:xfrm>
          <a:custGeom>
            <a:avLst/>
            <a:gdLst/>
            <a:ahLst/>
            <a:cxnLst/>
            <a:rect l="l" t="t" r="r" b="b"/>
            <a:pathLst>
              <a:path w="5140325" h="20319">
                <a:moveTo>
                  <a:pt x="0" y="20129"/>
                </a:moveTo>
                <a:lnTo>
                  <a:pt x="5139956" y="0"/>
                </a:lnTo>
              </a:path>
            </a:pathLst>
          </a:custGeom>
          <a:ln w="634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43465" y="1140828"/>
            <a:ext cx="2499360" cy="1031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Soggetti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Privati: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Associazioni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società </a:t>
            </a:r>
            <a:r>
              <a:rPr sz="1050" spc="-30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culturali, imprese,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fondazioni,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religiosi</a:t>
            </a:r>
            <a:endParaRPr sz="1050">
              <a:latin typeface="Trebuchet MS"/>
              <a:cs typeface="Trebuchet MS"/>
            </a:endParaRPr>
          </a:p>
          <a:p>
            <a:pPr marL="184785" marR="825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Soggetti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Pubblici: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Locali,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Regioni, </a:t>
            </a:r>
            <a:r>
              <a:rPr sz="1050" spc="-30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Università</a:t>
            </a:r>
            <a:endParaRPr sz="1050">
              <a:latin typeface="Trebuchet MS"/>
              <a:cs typeface="Trebuchet MS"/>
            </a:endParaRPr>
          </a:p>
          <a:p>
            <a:pPr marL="34290">
              <a:lnSpc>
                <a:spcPct val="100000"/>
              </a:lnSpc>
              <a:spcBef>
                <a:spcPts val="180"/>
              </a:spcBef>
            </a:pPr>
            <a:r>
              <a:rPr sz="1200" b="1" spc="-5" dirty="0">
                <a:solidFill>
                  <a:srgbClr val="5C707B"/>
                </a:solidFill>
                <a:latin typeface="Trebuchet MS"/>
                <a:cs typeface="Trebuchet MS"/>
              </a:rPr>
              <a:t>Documentazione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59635" y="3697047"/>
            <a:ext cx="212407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Comuni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loro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forme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associative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Città</a:t>
            </a:r>
            <a:r>
              <a:rPr sz="1050" spc="-5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Metropolitane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Province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Regioni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186683" y="2193032"/>
            <a:ext cx="2560955" cy="10160"/>
          </a:xfrm>
          <a:custGeom>
            <a:avLst/>
            <a:gdLst/>
            <a:ahLst/>
            <a:cxnLst/>
            <a:rect l="l" t="t" r="r" b="b"/>
            <a:pathLst>
              <a:path w="2560954" h="10160">
                <a:moveTo>
                  <a:pt x="0" y="10071"/>
                </a:moveTo>
                <a:lnTo>
                  <a:pt x="2560396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65554" y="2246561"/>
            <a:ext cx="2598420" cy="986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Autorizzazioni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 permessi previsti da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normativa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settore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(es.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D.lgs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42/2004)</a:t>
            </a:r>
            <a:endParaRPr sz="1050" dirty="0">
              <a:latin typeface="Trebuchet MS"/>
              <a:cs typeface="Trebuchet MS"/>
            </a:endParaRPr>
          </a:p>
          <a:p>
            <a:pPr marL="184785" marR="46164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Progetto,</a:t>
            </a:r>
            <a:r>
              <a:rPr sz="1050" spc="-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permesso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costruire, </a:t>
            </a:r>
            <a:r>
              <a:rPr sz="1050" spc="-30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preventivo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acquisto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Disponibilità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bene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durata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mutuo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Atto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costitutivo</a:t>
            </a:r>
            <a:r>
              <a:rPr sz="1050" spc="-7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statuto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15615" y="1086397"/>
            <a:ext cx="5006340" cy="15420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Agevolazioni</a:t>
            </a:r>
            <a:r>
              <a:rPr sz="1050" b="1" spc="-6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Ordinarie:</a:t>
            </a:r>
            <a:endParaRPr sz="1050" dirty="0">
              <a:latin typeface="Trebuchet MS"/>
              <a:cs typeface="Trebuchet MS"/>
            </a:endParaRPr>
          </a:p>
          <a:p>
            <a:pPr marL="641985" lvl="1" indent="-172720">
              <a:lnSpc>
                <a:spcPct val="100000"/>
              </a:lnSpc>
              <a:buFont typeface="Wingdings"/>
              <a:buChar char=""/>
              <a:tabLst>
                <a:tab pos="642620" algn="l"/>
              </a:tabLst>
            </a:pP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1%</a:t>
            </a:r>
            <a:r>
              <a:rPr lang="it-IT"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Soggetti</a:t>
            </a:r>
            <a:r>
              <a:rPr lang="it-IT"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spc="-5" dirty="0">
                <a:solidFill>
                  <a:srgbClr val="5C707B"/>
                </a:solidFill>
                <a:latin typeface="Trebuchet MS"/>
                <a:cs typeface="Trebuchet MS"/>
              </a:rPr>
              <a:t>diversi</a:t>
            </a:r>
            <a:r>
              <a:rPr lang="it-IT"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da</a:t>
            </a:r>
            <a:r>
              <a:rPr lang="it-IT"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Enti</a:t>
            </a:r>
            <a:r>
              <a:rPr lang="it-IT"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spc="-5" dirty="0">
                <a:solidFill>
                  <a:srgbClr val="5C707B"/>
                </a:solidFill>
                <a:latin typeface="Trebuchet MS"/>
                <a:cs typeface="Trebuchet MS"/>
              </a:rPr>
              <a:t>territoriali, 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max</a:t>
            </a:r>
            <a:r>
              <a:rPr lang="it-IT"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mutuo</a:t>
            </a:r>
            <a:r>
              <a:rPr lang="it-IT"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€</a:t>
            </a:r>
            <a:r>
              <a:rPr lang="it-IT" sz="1050" spc="-5" dirty="0">
                <a:solidFill>
                  <a:srgbClr val="5C707B"/>
                </a:solidFill>
                <a:latin typeface="Trebuchet MS"/>
                <a:cs typeface="Trebuchet MS"/>
              </a:rPr>
              <a:t> 2,5</a:t>
            </a:r>
            <a:r>
              <a:rPr lang="it-IT"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lang="it-IT" sz="1050" dirty="0">
                <a:solidFill>
                  <a:srgbClr val="5C707B"/>
                </a:solidFill>
                <a:latin typeface="Trebuchet MS"/>
                <a:cs typeface="Trebuchet MS"/>
              </a:rPr>
              <a:t>mln</a:t>
            </a:r>
            <a:endParaRPr lang="it-IT"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b="1" dirty="0" err="1">
                <a:solidFill>
                  <a:srgbClr val="5C707B"/>
                </a:solidFill>
                <a:latin typeface="Trebuchet MS"/>
                <a:cs typeface="Trebuchet MS"/>
              </a:rPr>
              <a:t>Agevolazioni</a:t>
            </a:r>
            <a:r>
              <a:rPr sz="1050" b="1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b="1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progetti</a:t>
            </a:r>
            <a:r>
              <a:rPr sz="1050" b="1" spc="-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b="1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convenzioni:</a:t>
            </a:r>
            <a:endParaRPr sz="1050" dirty="0">
              <a:latin typeface="Trebuchet MS"/>
              <a:cs typeface="Trebuchet MS"/>
            </a:endParaRPr>
          </a:p>
          <a:p>
            <a:pPr marL="641985" marR="73025" lvl="1" indent="-172720">
              <a:lnSpc>
                <a:spcPct val="100000"/>
              </a:lnSpc>
              <a:buFont typeface="Wingdings"/>
              <a:buChar char=""/>
              <a:tabLst>
                <a:tab pos="6426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2%, max mutuo € 1 mln, rischi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ambientali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 sismici, efficientamento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energetico, abbattimento barriere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architettoniche, messa a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norma,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interventi in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PPP,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recupero beni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demaniali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o confiscati alla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criminalità,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protezione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digitalizzazione</a:t>
            </a:r>
            <a:endParaRPr sz="1050" dirty="0">
              <a:latin typeface="Trebuchet MS"/>
              <a:cs typeface="Trebuchet MS"/>
            </a:endParaRPr>
          </a:p>
          <a:p>
            <a:pPr marL="641985" lvl="1" indent="-172720">
              <a:lnSpc>
                <a:spcPct val="100000"/>
              </a:lnSpc>
              <a:buFont typeface="Wingdings"/>
              <a:buChar char=""/>
              <a:tabLst>
                <a:tab pos="6426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2%,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max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mutuo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€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2,5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mln,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attività</a:t>
            </a:r>
            <a:r>
              <a:rPr sz="1050" spc="-5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convenzionata</a:t>
            </a:r>
            <a:endParaRPr sz="1050" dirty="0">
              <a:latin typeface="Trebuchet MS"/>
              <a:cs typeface="Trebuchet MS"/>
            </a:endParaRPr>
          </a:p>
          <a:p>
            <a:pPr marL="146685">
              <a:lnSpc>
                <a:spcPct val="100000"/>
              </a:lnSpc>
              <a:spcBef>
                <a:spcPts val="359"/>
              </a:spcBef>
            </a:pPr>
            <a:r>
              <a:rPr sz="1200" b="1" spc="-5" dirty="0">
                <a:solidFill>
                  <a:srgbClr val="5C707B"/>
                </a:solidFill>
                <a:latin typeface="Trebuchet MS"/>
                <a:cs typeface="Trebuchet MS"/>
              </a:rPr>
              <a:t>Sezioni</a:t>
            </a:r>
            <a:r>
              <a:rPr sz="1200" b="1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5C707B"/>
                </a:solidFill>
                <a:latin typeface="Trebuchet MS"/>
                <a:cs typeface="Trebuchet MS"/>
              </a:rPr>
              <a:t>dedicate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165348" y="3608828"/>
            <a:ext cx="2560955" cy="10160"/>
          </a:xfrm>
          <a:custGeom>
            <a:avLst/>
            <a:gdLst/>
            <a:ahLst/>
            <a:cxnLst/>
            <a:rect l="l" t="t" r="r" b="b"/>
            <a:pathLst>
              <a:path w="2560954" h="10160">
                <a:moveTo>
                  <a:pt x="0" y="10071"/>
                </a:moveTo>
                <a:lnTo>
                  <a:pt x="2560396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69508" y="4056885"/>
            <a:ext cx="5107305" cy="32384"/>
          </a:xfrm>
          <a:custGeom>
            <a:avLst/>
            <a:gdLst/>
            <a:ahLst/>
            <a:cxnLst/>
            <a:rect l="l" t="t" r="r" b="b"/>
            <a:pathLst>
              <a:path w="5107305" h="32385">
                <a:moveTo>
                  <a:pt x="0" y="32092"/>
                </a:moveTo>
                <a:lnTo>
                  <a:pt x="5107051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08020" y="4780784"/>
            <a:ext cx="2560955" cy="10160"/>
          </a:xfrm>
          <a:custGeom>
            <a:avLst/>
            <a:gdLst/>
            <a:ahLst/>
            <a:cxnLst/>
            <a:rect l="l" t="t" r="r" b="b"/>
            <a:pathLst>
              <a:path w="2560954" h="10160">
                <a:moveTo>
                  <a:pt x="0" y="10071"/>
                </a:moveTo>
                <a:lnTo>
                  <a:pt x="2560396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63411" y="3585975"/>
            <a:ext cx="5140325" cy="20320"/>
          </a:xfrm>
          <a:custGeom>
            <a:avLst/>
            <a:gdLst/>
            <a:ahLst/>
            <a:cxnLst/>
            <a:rect l="l" t="t" r="r" b="b"/>
            <a:pathLst>
              <a:path w="5140325" h="20320">
                <a:moveTo>
                  <a:pt x="0" y="20129"/>
                </a:moveTo>
                <a:lnTo>
                  <a:pt x="5139956" y="0"/>
                </a:lnTo>
              </a:path>
            </a:pathLst>
          </a:custGeom>
          <a:ln w="634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15615" y="4632074"/>
            <a:ext cx="5006340" cy="45719"/>
          </a:xfrm>
          <a:custGeom>
            <a:avLst/>
            <a:gdLst/>
            <a:ahLst/>
            <a:cxnLst/>
            <a:rect l="l" t="t" r="r" b="b"/>
            <a:pathLst>
              <a:path w="5140325" h="20320">
                <a:moveTo>
                  <a:pt x="0" y="20129"/>
                </a:moveTo>
                <a:lnTo>
                  <a:pt x="5139956" y="0"/>
                </a:lnTo>
              </a:path>
            </a:pathLst>
          </a:custGeom>
          <a:ln w="634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063445" y="2819448"/>
            <a:ext cx="5036820" cy="506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territoriali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 soggetti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privati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possono costituire sezioni dedicate con plafond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contributi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riservati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beneficiari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da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loro</a:t>
            </a:r>
            <a:r>
              <a:rPr sz="1050" spc="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selezionati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possesso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requisiti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Speciali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convenzioni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finanziarie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regionali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apportano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loro</a:t>
            </a:r>
            <a:r>
              <a:rPr sz="1050" spc="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contributo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984747" y="2778248"/>
            <a:ext cx="5107305" cy="32384"/>
          </a:xfrm>
          <a:custGeom>
            <a:avLst/>
            <a:gdLst/>
            <a:ahLst/>
            <a:cxnLst/>
            <a:rect l="l" t="t" r="r" b="b"/>
            <a:pathLst>
              <a:path w="5107305" h="32385">
                <a:moveTo>
                  <a:pt x="0" y="32092"/>
                </a:moveTo>
                <a:lnTo>
                  <a:pt x="5107051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68217" y="3367278"/>
            <a:ext cx="8035925" cy="635"/>
          </a:xfrm>
          <a:custGeom>
            <a:avLst/>
            <a:gdLst/>
            <a:ahLst/>
            <a:cxnLst/>
            <a:rect l="l" t="t" r="r" b="b"/>
            <a:pathLst>
              <a:path w="8035925" h="635">
                <a:moveTo>
                  <a:pt x="0" y="0"/>
                </a:moveTo>
                <a:lnTo>
                  <a:pt x="8035556" y="419"/>
                </a:lnTo>
              </a:path>
            </a:pathLst>
          </a:custGeom>
          <a:ln w="19049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70045" y="2045780"/>
            <a:ext cx="1386839" cy="1388351"/>
          </a:xfrm>
          <a:prstGeom prst="rect">
            <a:avLst/>
          </a:prstGeom>
        </p:spPr>
      </p:pic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7" name="object 3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F77EE695-136D-4D6D-B7B6-A58BFA9E6C0F}"/>
              </a:ext>
            </a:extLst>
          </p:cNvPr>
          <p:cNvSpPr txBox="1"/>
          <p:nvPr/>
        </p:nvSpPr>
        <p:spPr>
          <a:xfrm>
            <a:off x="6595871" y="3556599"/>
            <a:ext cx="434340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4785" marR="0" lvl="0" indent="-17272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185420" algn="l"/>
              </a:tabLst>
              <a:defRPr/>
            </a:pP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Agevolazioni</a:t>
            </a:r>
            <a:r>
              <a:rPr kumimoji="0" lang="it-IT" sz="1050" b="1" i="0" u="none" strike="noStrike" kern="1200" cap="none" spc="-6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Ordinarie:</a:t>
            </a:r>
            <a:endParaRPr kumimoji="0" lang="it-IT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Trebuchet MS"/>
            </a:endParaRPr>
          </a:p>
          <a:p>
            <a:pPr marL="641985" marR="0" lvl="1" indent="-172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642620" algn="l"/>
              </a:tabLst>
              <a:defRPr/>
            </a:pP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0,70%</a:t>
            </a:r>
            <a:r>
              <a:rPr kumimoji="0" lang="it-IT" sz="1050" b="0" i="0" u="none" strike="noStrike" kern="1200" cap="none" spc="-1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Enti</a:t>
            </a:r>
            <a:r>
              <a:rPr kumimoji="0" lang="it-IT" sz="1050" b="0" i="0" u="none" strike="noStrike" kern="1200" cap="none" spc="-1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territoriali</a:t>
            </a:r>
            <a:r>
              <a:rPr kumimoji="0" lang="it-IT" sz="1050" b="0" i="0" u="none" strike="noStrike" kern="1200" cap="none" spc="-1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(fino</a:t>
            </a:r>
            <a:r>
              <a:rPr kumimoji="0" lang="it-IT" sz="1050" b="0" i="0" u="none" strike="noStrike" kern="1200" cap="none" spc="-1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a</a:t>
            </a:r>
            <a:r>
              <a:rPr kumimoji="0" lang="it-IT" sz="1050" b="0" i="0" u="none" strike="noStrike" kern="1200" cap="none" spc="-1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15</a:t>
            </a: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anni</a:t>
            </a:r>
            <a:r>
              <a:rPr kumimoji="0" lang="it-IT" sz="1050" b="0" i="0" u="none" strike="noStrike" kern="1200" cap="none" spc="-2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poi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spalmato)</a:t>
            </a:r>
            <a:r>
              <a:rPr kumimoji="0" lang="it-IT" sz="1050" b="0" i="0" u="none" strike="noStrike" kern="1200" cap="none" spc="-2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max</a:t>
            </a:r>
            <a:r>
              <a:rPr kumimoji="0" lang="it-IT" sz="1050" b="0" i="0" u="none" strike="noStrike" kern="1200" cap="none" spc="-1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mutuo</a:t>
            </a:r>
            <a:r>
              <a:rPr kumimoji="0" lang="it-IT" sz="1050" b="0" i="0" u="none" strike="noStrike" kern="1200" cap="none" spc="-2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€</a:t>
            </a: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2,5</a:t>
            </a:r>
            <a:r>
              <a:rPr kumimoji="0" lang="it-IT" sz="1050" b="0" i="0" u="none" strike="noStrike" kern="1200" cap="none" spc="-1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mln</a:t>
            </a:r>
            <a:endParaRPr kumimoji="0" lang="it-IT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B8A40-712C-AB41-A158-4D859AF71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Istituto per il Credito Sportivo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0235ADA-30F0-6B41-BE19-78FB2778F7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01BE4A-6F75-0549-8D25-E25EBB4B167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735CC30-059B-434A-A376-31A0FB3922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8875" y="1572483"/>
            <a:ext cx="9166225" cy="341312"/>
          </a:xfrm>
        </p:spPr>
        <p:txBody>
          <a:bodyPr/>
          <a:lstStyle/>
          <a:p>
            <a:r>
              <a:rPr lang="it-IT" altLang="it-IT" dirty="0"/>
              <a:t>ICS è sul territorio con la propria Rete Commerciale </a:t>
            </a:r>
            <a:endParaRPr lang="it-IT" dirty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90CD2D79-F116-604D-9912-F8AF8D69678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58875" y="2042970"/>
            <a:ext cx="5153025" cy="35958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altLang="it-IT" dirty="0">
              <a:solidFill>
                <a:srgbClr val="5C707B"/>
              </a:solidFill>
            </a:endParaRPr>
          </a:p>
          <a:p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9" name="object 73">
            <a:extLst>
              <a:ext uri="{FF2B5EF4-FFF2-40B4-BE49-F238E27FC236}">
                <a16:creationId xmlns:a16="http://schemas.microsoft.com/office/drawing/2014/main" id="{046A8B37-81BE-47EB-BE44-E5B96610BC84}"/>
              </a:ext>
            </a:extLst>
          </p:cNvPr>
          <p:cNvSpPr txBox="1"/>
          <p:nvPr/>
        </p:nvSpPr>
        <p:spPr>
          <a:xfrm>
            <a:off x="5039132" y="6427002"/>
            <a:ext cx="8763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cs typeface="Trebuchet MS"/>
              </a:rPr>
              <a:t>ICS</a:t>
            </a:r>
            <a:r>
              <a:rPr sz="1200" spc="-50" dirty="0">
                <a:solidFill>
                  <a:srgbClr val="FFFFFF"/>
                </a:solidFill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cs typeface="Trebuchet MS"/>
              </a:rPr>
              <a:t>in</a:t>
            </a:r>
            <a:r>
              <a:rPr sz="1200" spc="-60" dirty="0">
                <a:solidFill>
                  <a:srgbClr val="FFFFFF"/>
                </a:solidFill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cs typeface="Trebuchet MS"/>
              </a:rPr>
              <a:t>pillole</a:t>
            </a:r>
            <a:endParaRPr sz="1200" dirty="0">
              <a:solidFill>
                <a:prstClr val="black"/>
              </a:solidFill>
              <a:cs typeface="Trebuchet MS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88BCA5B-314A-4E56-94C8-377AE2E0F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386" y="2231510"/>
            <a:ext cx="10484957" cy="359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36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76656" y="1021080"/>
            <a:ext cx="10894060" cy="4577080"/>
            <a:chOff x="676656" y="1021080"/>
            <a:chExt cx="10894060" cy="45770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6656" y="1021080"/>
              <a:ext cx="10893551" cy="457657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08659" y="1053081"/>
              <a:ext cx="10774680" cy="4457700"/>
            </a:xfrm>
            <a:custGeom>
              <a:avLst/>
              <a:gdLst/>
              <a:ahLst/>
              <a:cxnLst/>
              <a:rect l="l" t="t" r="r" b="b"/>
              <a:pathLst>
                <a:path w="10774680" h="4457700">
                  <a:moveTo>
                    <a:pt x="10573194" y="0"/>
                  </a:moveTo>
                  <a:lnTo>
                    <a:pt x="201485" y="0"/>
                  </a:lnTo>
                  <a:lnTo>
                    <a:pt x="155286" y="5321"/>
                  </a:lnTo>
                  <a:lnTo>
                    <a:pt x="112877" y="20479"/>
                  </a:lnTo>
                  <a:lnTo>
                    <a:pt x="75466" y="44264"/>
                  </a:lnTo>
                  <a:lnTo>
                    <a:pt x="44264" y="75466"/>
                  </a:lnTo>
                  <a:lnTo>
                    <a:pt x="20479" y="112877"/>
                  </a:lnTo>
                  <a:lnTo>
                    <a:pt x="5321" y="155286"/>
                  </a:lnTo>
                  <a:lnTo>
                    <a:pt x="0" y="201485"/>
                  </a:lnTo>
                  <a:lnTo>
                    <a:pt x="0" y="4256214"/>
                  </a:lnTo>
                  <a:lnTo>
                    <a:pt x="5321" y="4302413"/>
                  </a:lnTo>
                  <a:lnTo>
                    <a:pt x="20479" y="4344822"/>
                  </a:lnTo>
                  <a:lnTo>
                    <a:pt x="44264" y="4382233"/>
                  </a:lnTo>
                  <a:lnTo>
                    <a:pt x="75466" y="4413435"/>
                  </a:lnTo>
                  <a:lnTo>
                    <a:pt x="112877" y="4437220"/>
                  </a:lnTo>
                  <a:lnTo>
                    <a:pt x="155286" y="4452378"/>
                  </a:lnTo>
                  <a:lnTo>
                    <a:pt x="201485" y="4457700"/>
                  </a:lnTo>
                  <a:lnTo>
                    <a:pt x="10573194" y="4457700"/>
                  </a:lnTo>
                  <a:lnTo>
                    <a:pt x="10619393" y="4452378"/>
                  </a:lnTo>
                  <a:lnTo>
                    <a:pt x="10661802" y="4437220"/>
                  </a:lnTo>
                  <a:lnTo>
                    <a:pt x="10699213" y="4413435"/>
                  </a:lnTo>
                  <a:lnTo>
                    <a:pt x="10730415" y="4382233"/>
                  </a:lnTo>
                  <a:lnTo>
                    <a:pt x="10754200" y="4344822"/>
                  </a:lnTo>
                  <a:lnTo>
                    <a:pt x="10769358" y="4302413"/>
                  </a:lnTo>
                  <a:lnTo>
                    <a:pt x="10774680" y="4256214"/>
                  </a:lnTo>
                  <a:lnTo>
                    <a:pt x="10774680" y="201485"/>
                  </a:lnTo>
                  <a:lnTo>
                    <a:pt x="10769358" y="155286"/>
                  </a:lnTo>
                  <a:lnTo>
                    <a:pt x="10754200" y="112877"/>
                  </a:lnTo>
                  <a:lnTo>
                    <a:pt x="10730415" y="75466"/>
                  </a:lnTo>
                  <a:lnTo>
                    <a:pt x="10699213" y="44264"/>
                  </a:lnTo>
                  <a:lnTo>
                    <a:pt x="10661802" y="20479"/>
                  </a:lnTo>
                  <a:lnTo>
                    <a:pt x="10619393" y="5321"/>
                  </a:lnTo>
                  <a:lnTo>
                    <a:pt x="105731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08659" y="1053081"/>
              <a:ext cx="10774680" cy="4457700"/>
            </a:xfrm>
            <a:custGeom>
              <a:avLst/>
              <a:gdLst/>
              <a:ahLst/>
              <a:cxnLst/>
              <a:rect l="l" t="t" r="r" b="b"/>
              <a:pathLst>
                <a:path w="10774680" h="4457700">
                  <a:moveTo>
                    <a:pt x="0" y="201485"/>
                  </a:moveTo>
                  <a:lnTo>
                    <a:pt x="5321" y="155286"/>
                  </a:lnTo>
                  <a:lnTo>
                    <a:pt x="20479" y="112877"/>
                  </a:lnTo>
                  <a:lnTo>
                    <a:pt x="44264" y="75466"/>
                  </a:lnTo>
                  <a:lnTo>
                    <a:pt x="75466" y="44264"/>
                  </a:lnTo>
                  <a:lnTo>
                    <a:pt x="112877" y="20479"/>
                  </a:lnTo>
                  <a:lnTo>
                    <a:pt x="155286" y="5321"/>
                  </a:lnTo>
                  <a:lnTo>
                    <a:pt x="201485" y="0"/>
                  </a:lnTo>
                  <a:lnTo>
                    <a:pt x="10573194" y="0"/>
                  </a:lnTo>
                  <a:lnTo>
                    <a:pt x="10619393" y="5321"/>
                  </a:lnTo>
                  <a:lnTo>
                    <a:pt x="10661802" y="20479"/>
                  </a:lnTo>
                  <a:lnTo>
                    <a:pt x="10699213" y="44264"/>
                  </a:lnTo>
                  <a:lnTo>
                    <a:pt x="10730415" y="75466"/>
                  </a:lnTo>
                  <a:lnTo>
                    <a:pt x="10754200" y="112877"/>
                  </a:lnTo>
                  <a:lnTo>
                    <a:pt x="10769358" y="155286"/>
                  </a:lnTo>
                  <a:lnTo>
                    <a:pt x="10774680" y="201485"/>
                  </a:lnTo>
                  <a:lnTo>
                    <a:pt x="10774680" y="4256214"/>
                  </a:lnTo>
                  <a:lnTo>
                    <a:pt x="10769358" y="4302413"/>
                  </a:lnTo>
                  <a:lnTo>
                    <a:pt x="10754200" y="4344822"/>
                  </a:lnTo>
                  <a:lnTo>
                    <a:pt x="10730415" y="4382233"/>
                  </a:lnTo>
                  <a:lnTo>
                    <a:pt x="10699213" y="4413435"/>
                  </a:lnTo>
                  <a:lnTo>
                    <a:pt x="10661802" y="4437220"/>
                  </a:lnTo>
                  <a:lnTo>
                    <a:pt x="10619393" y="4452378"/>
                  </a:lnTo>
                  <a:lnTo>
                    <a:pt x="10573194" y="4457700"/>
                  </a:lnTo>
                  <a:lnTo>
                    <a:pt x="201485" y="4457700"/>
                  </a:lnTo>
                  <a:lnTo>
                    <a:pt x="155286" y="4452378"/>
                  </a:lnTo>
                  <a:lnTo>
                    <a:pt x="112877" y="4437220"/>
                  </a:lnTo>
                  <a:lnTo>
                    <a:pt x="75466" y="4413435"/>
                  </a:lnTo>
                  <a:lnTo>
                    <a:pt x="44264" y="4382233"/>
                  </a:lnTo>
                  <a:lnTo>
                    <a:pt x="20479" y="4344822"/>
                  </a:lnTo>
                  <a:lnTo>
                    <a:pt x="5321" y="4302413"/>
                  </a:lnTo>
                  <a:lnTo>
                    <a:pt x="0" y="4256214"/>
                  </a:lnTo>
                  <a:lnTo>
                    <a:pt x="0" y="201485"/>
                  </a:lnTo>
                  <a:close/>
                </a:path>
              </a:pathLst>
            </a:custGeom>
            <a:ln w="12700">
              <a:solidFill>
                <a:srgbClr val="8B8B8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8962" y="1517136"/>
              <a:ext cx="10515600" cy="39370"/>
            </a:xfrm>
            <a:custGeom>
              <a:avLst/>
              <a:gdLst/>
              <a:ahLst/>
              <a:cxnLst/>
              <a:rect l="l" t="t" r="r" b="b"/>
              <a:pathLst>
                <a:path w="10515600" h="39369">
                  <a:moveTo>
                    <a:pt x="0" y="38798"/>
                  </a:moveTo>
                  <a:lnTo>
                    <a:pt x="10515600" y="0"/>
                  </a:lnTo>
                </a:path>
              </a:pathLst>
            </a:custGeom>
            <a:ln w="19049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755904" y="214884"/>
            <a:ext cx="10598150" cy="623570"/>
            <a:chOff x="755904" y="214884"/>
            <a:chExt cx="10598150" cy="623570"/>
          </a:xfrm>
        </p:grpSpPr>
        <p:sp>
          <p:nvSpPr>
            <p:cNvPr id="8" name="object 8"/>
            <p:cNvSpPr/>
            <p:nvPr/>
          </p:nvSpPr>
          <p:spPr>
            <a:xfrm>
              <a:off x="838200" y="246888"/>
              <a:ext cx="10515600" cy="486409"/>
            </a:xfrm>
            <a:custGeom>
              <a:avLst/>
              <a:gdLst/>
              <a:ahLst/>
              <a:cxnLst/>
              <a:rect l="l" t="t" r="r" b="b"/>
              <a:pathLst>
                <a:path w="10515600" h="486409">
                  <a:moveTo>
                    <a:pt x="10515600" y="0"/>
                  </a:moveTo>
                  <a:lnTo>
                    <a:pt x="0" y="0"/>
                  </a:lnTo>
                  <a:lnTo>
                    <a:pt x="0" y="486155"/>
                  </a:lnTo>
                  <a:lnTo>
                    <a:pt x="10515600" y="486155"/>
                  </a:lnTo>
                  <a:lnTo>
                    <a:pt x="10515600" y="0"/>
                  </a:lnTo>
                  <a:close/>
                </a:path>
              </a:pathLst>
            </a:custGeom>
            <a:solidFill>
              <a:srgbClr val="5C7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5904" y="214884"/>
              <a:ext cx="7880603" cy="623315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95"/>
              </a:spcBef>
            </a:pPr>
            <a:r>
              <a:rPr spc="-5" dirty="0"/>
              <a:t>La</a:t>
            </a:r>
            <a:r>
              <a:rPr dirty="0"/>
              <a:t> </a:t>
            </a:r>
            <a:r>
              <a:rPr spc="-15" dirty="0"/>
              <a:t>nostra</a:t>
            </a:r>
            <a:r>
              <a:rPr spc="10" dirty="0"/>
              <a:t> </a:t>
            </a:r>
            <a:r>
              <a:rPr spc="-5" dirty="0"/>
              <a:t>missione,</a:t>
            </a:r>
            <a:r>
              <a:rPr spc="35" dirty="0"/>
              <a:t> </a:t>
            </a:r>
            <a:r>
              <a:rPr spc="-5" dirty="0"/>
              <a:t>la</a:t>
            </a:r>
            <a:r>
              <a:rPr dirty="0"/>
              <a:t> </a:t>
            </a:r>
            <a:r>
              <a:rPr spc="-15" dirty="0"/>
              <a:t>nostra</a:t>
            </a:r>
            <a:r>
              <a:rPr spc="15" dirty="0"/>
              <a:t> </a:t>
            </a:r>
            <a:r>
              <a:rPr spc="-5" dirty="0"/>
              <a:t>storia</a:t>
            </a:r>
            <a:r>
              <a:rPr spc="10" dirty="0"/>
              <a:t> </a:t>
            </a:r>
            <a:r>
              <a:rPr spc="-5" dirty="0"/>
              <a:t>e</a:t>
            </a:r>
            <a:r>
              <a:rPr dirty="0"/>
              <a:t> </a:t>
            </a:r>
            <a:r>
              <a:rPr spc="-5" dirty="0"/>
              <a:t>funzione</a:t>
            </a:r>
            <a:r>
              <a:rPr spc="15" dirty="0"/>
              <a:t> </a:t>
            </a:r>
            <a:r>
              <a:rPr spc="-5" dirty="0"/>
              <a:t>obiettivo…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88377" y="1229550"/>
            <a:ext cx="7258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767070"/>
                </a:solidFill>
                <a:latin typeface="Trebuchet MS"/>
                <a:cs typeface="Trebuchet MS"/>
              </a:rPr>
              <a:t>Missione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8605" y="1185508"/>
            <a:ext cx="5124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767070"/>
                </a:solidFill>
                <a:latin typeface="Trebuchet MS"/>
                <a:cs typeface="Trebuchet MS"/>
              </a:rPr>
              <a:t>S</a:t>
            </a:r>
            <a:r>
              <a:rPr sz="1400" b="1" spc="-5" dirty="0">
                <a:solidFill>
                  <a:srgbClr val="767070"/>
                </a:solidFill>
                <a:latin typeface="Trebuchet MS"/>
                <a:cs typeface="Trebuchet MS"/>
              </a:rPr>
              <a:t>to</a:t>
            </a:r>
            <a:r>
              <a:rPr sz="1400" b="1" dirty="0">
                <a:solidFill>
                  <a:srgbClr val="767070"/>
                </a:solidFill>
                <a:latin typeface="Trebuchet MS"/>
                <a:cs typeface="Trebuchet MS"/>
              </a:rPr>
              <a:t>ria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1843" y="1624629"/>
            <a:ext cx="2575560" cy="276733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marR="215265" indent="-228600">
              <a:lnSpc>
                <a:spcPts val="1300"/>
              </a:lnSpc>
              <a:spcBef>
                <a:spcPts val="260"/>
              </a:spcBef>
              <a:buClr>
                <a:srgbClr val="AEABAB"/>
              </a:buClr>
              <a:buFont typeface="Trebuchet MS"/>
              <a:buChar char="•"/>
              <a:tabLst>
                <a:tab pos="240665" algn="l"/>
                <a:tab pos="241300" algn="l"/>
              </a:tabLst>
            </a:pP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Banca sociale per lo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sviluppo </a:t>
            </a:r>
            <a:r>
              <a:rPr sz="1200" b="1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sostenibile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dello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Sport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della </a:t>
            </a:r>
            <a:r>
              <a:rPr sz="1200" b="1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Cultura</a:t>
            </a:r>
            <a:endParaRPr sz="1200">
              <a:latin typeface="Trebuchet MS"/>
              <a:cs typeface="Trebuchet MS"/>
            </a:endParaRPr>
          </a:p>
          <a:p>
            <a:pPr marL="370840" marR="485775" lvl="1" indent="-137160">
              <a:lnSpc>
                <a:spcPts val="1300"/>
              </a:lnSpc>
              <a:spcBef>
                <a:spcPts val="490"/>
              </a:spcBef>
              <a:buFont typeface="Wingdings"/>
              <a:buChar char=""/>
              <a:tabLst>
                <a:tab pos="370840" algn="l"/>
              </a:tabLst>
            </a:pP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leader</a:t>
            </a:r>
            <a:r>
              <a:rPr sz="1200" spc="-4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nel</a:t>
            </a:r>
            <a:r>
              <a:rPr sz="1200" spc="-7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finanziamento </a:t>
            </a:r>
            <a:r>
              <a:rPr sz="1200" spc="-34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all’impiantistica</a:t>
            </a:r>
            <a:r>
              <a:rPr sz="1200" spc="-6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sportiva</a:t>
            </a:r>
            <a:endParaRPr sz="1200">
              <a:latin typeface="Trebuchet MS"/>
              <a:cs typeface="Trebuchet MS"/>
            </a:endParaRPr>
          </a:p>
          <a:p>
            <a:pPr marL="370840" marR="5080" lvl="1" indent="-137160">
              <a:lnSpc>
                <a:spcPts val="1300"/>
              </a:lnSpc>
              <a:spcBef>
                <a:spcPts val="484"/>
              </a:spcBef>
              <a:buFont typeface="Wingdings"/>
              <a:buChar char=""/>
              <a:tabLst>
                <a:tab pos="370840" algn="l"/>
              </a:tabLst>
            </a:pP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sessant’anni</a:t>
            </a:r>
            <a:r>
              <a:rPr sz="1200" spc="-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di</a:t>
            </a: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attività</a:t>
            </a:r>
            <a:r>
              <a:rPr sz="1200" spc="-4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al</a:t>
            </a:r>
            <a:r>
              <a:rPr sz="1200" spc="-2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fianco </a:t>
            </a:r>
            <a:r>
              <a:rPr sz="1200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di enti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pubblici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 di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soggetti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privati</a:t>
            </a:r>
            <a:endParaRPr sz="1200">
              <a:latin typeface="Trebuchet MS"/>
              <a:cs typeface="Trebuchet MS"/>
            </a:endParaRPr>
          </a:p>
          <a:p>
            <a:pPr marL="240665" marR="44450" indent="-228600">
              <a:lnSpc>
                <a:spcPts val="1300"/>
              </a:lnSpc>
              <a:spcBef>
                <a:spcPts val="994"/>
              </a:spcBef>
              <a:buClr>
                <a:srgbClr val="AEABAB"/>
              </a:buClr>
              <a:buChar char="•"/>
              <a:tabLst>
                <a:tab pos="240665" algn="l"/>
                <a:tab pos="241300" algn="l"/>
              </a:tabLst>
            </a:pP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Abbiamo fatto crescere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l’Italia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finanziando oltre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34.000 </a:t>
            </a:r>
            <a:r>
              <a:rPr sz="1200" b="1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infrastrutture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abbiamo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avviato </a:t>
            </a:r>
            <a:r>
              <a:rPr sz="1200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un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importante percorso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di </a:t>
            </a:r>
            <a:r>
              <a:rPr sz="1200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sviluppo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nel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finanziamento degli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investimenti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nel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settore dei beni </a:t>
            </a:r>
            <a:r>
              <a:rPr sz="1200" b="1" spc="-35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</a:t>
            </a:r>
            <a:r>
              <a:rPr sz="1200" b="1" spc="-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delle</a:t>
            </a:r>
            <a:r>
              <a:rPr sz="1200" b="1" spc="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attività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culturali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69741" y="1624631"/>
            <a:ext cx="3206115" cy="36423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marR="269875" indent="-228600">
              <a:lnSpc>
                <a:spcPts val="1300"/>
              </a:lnSpc>
              <a:spcBef>
                <a:spcPts val="260"/>
              </a:spcBef>
              <a:buClr>
                <a:srgbClr val="AEABAB"/>
              </a:buClr>
              <a:buFont typeface="Trebuchet MS"/>
              <a:buChar char="•"/>
              <a:tabLst>
                <a:tab pos="240665" algn="l"/>
                <a:tab pos="241300" algn="l"/>
              </a:tabLst>
            </a:pP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Ente di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diritto pubblico</a:t>
            </a:r>
            <a:r>
              <a:rPr sz="1200" b="1" spc="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con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gestione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autonoma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,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banca pubblica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ai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sensi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del </a:t>
            </a:r>
            <a:r>
              <a:rPr sz="1200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TUB</a:t>
            </a:r>
            <a:endParaRPr sz="1200" dirty="0">
              <a:latin typeface="Trebuchet MS"/>
              <a:cs typeface="Trebuchet MS"/>
            </a:endParaRPr>
          </a:p>
          <a:p>
            <a:pPr marL="241300" marR="311150" indent="-228600">
              <a:lnSpc>
                <a:spcPts val="1300"/>
              </a:lnSpc>
              <a:spcBef>
                <a:spcPts val="980"/>
              </a:spcBef>
              <a:buClr>
                <a:srgbClr val="AEABAB"/>
              </a:buClr>
              <a:buFont typeface="Trebuchet MS"/>
              <a:buChar char="•"/>
              <a:tabLst>
                <a:tab pos="240665" algn="l"/>
                <a:tab pos="241300" algn="l"/>
              </a:tabLst>
            </a:pP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Istituito nel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1957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trasferendo le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 operazioni</a:t>
            </a:r>
            <a:r>
              <a:rPr sz="1200" spc="-5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</a:t>
            </a:r>
            <a:r>
              <a:rPr sz="1200" spc="-2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le</a:t>
            </a: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facoltà</a:t>
            </a:r>
            <a:r>
              <a:rPr sz="1200" spc="-3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della</a:t>
            </a:r>
            <a:r>
              <a:rPr sz="1200" spc="-3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“Gestione </a:t>
            </a:r>
            <a:r>
              <a:rPr sz="1200" spc="-34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speciale</a:t>
            </a:r>
            <a:r>
              <a:rPr sz="1200" spc="-4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del</a:t>
            </a:r>
            <a:r>
              <a:rPr sz="1200" spc="-4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credito</a:t>
            </a:r>
            <a:r>
              <a:rPr sz="1200" spc="-4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sportivo”</a:t>
            </a:r>
            <a:r>
              <a:rPr sz="1200" spc="-2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di</a:t>
            </a:r>
            <a:r>
              <a:rPr sz="1200" spc="-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BNL</a:t>
            </a:r>
            <a:endParaRPr sz="1200" dirty="0">
              <a:latin typeface="Trebuchet MS"/>
              <a:cs typeface="Trebuchet MS"/>
            </a:endParaRPr>
          </a:p>
          <a:p>
            <a:pPr marL="241300" marR="514984" indent="-228600">
              <a:lnSpc>
                <a:spcPts val="1300"/>
              </a:lnSpc>
              <a:spcBef>
                <a:spcPts val="1000"/>
              </a:spcBef>
              <a:buClr>
                <a:srgbClr val="AEABAB"/>
              </a:buClr>
              <a:buChar char="•"/>
              <a:tabLst>
                <a:tab pos="240665" algn="l"/>
                <a:tab pos="241300" algn="l"/>
              </a:tabLst>
            </a:pP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Dal </a:t>
            </a: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1985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operiamo sia con soggetti </a:t>
            </a:r>
            <a:r>
              <a:rPr sz="1200" b="1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pubblici</a:t>
            </a:r>
            <a:r>
              <a:rPr sz="1200" b="1" spc="2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che privati</a:t>
            </a:r>
            <a:endParaRPr sz="1200" dirty="0">
              <a:latin typeface="Trebuchet MS"/>
              <a:cs typeface="Trebuchet MS"/>
            </a:endParaRPr>
          </a:p>
          <a:p>
            <a:pPr marL="241300" marR="5080" indent="-228600">
              <a:lnSpc>
                <a:spcPts val="1300"/>
              </a:lnSpc>
              <a:spcBef>
                <a:spcPts val="985"/>
              </a:spcBef>
              <a:buClr>
                <a:srgbClr val="AEABAB"/>
              </a:buClr>
              <a:buChar char="•"/>
              <a:tabLst>
                <a:tab pos="240665" algn="l"/>
                <a:tab pos="241300" algn="l"/>
              </a:tabLst>
            </a:pP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Nel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2005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ampliata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sfera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di competenza ai </a:t>
            </a:r>
            <a:r>
              <a:rPr sz="1200" b="1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beni</a:t>
            </a:r>
            <a:r>
              <a:rPr sz="1200" b="1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</a:t>
            </a:r>
            <a:r>
              <a:rPr sz="1200" b="1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attività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 culturali</a:t>
            </a:r>
            <a:endParaRPr sz="1200" dirty="0">
              <a:latin typeface="Trebuchet MS"/>
              <a:cs typeface="Trebuchet MS"/>
            </a:endParaRPr>
          </a:p>
          <a:p>
            <a:pPr marL="241300" marR="12065" indent="-228600">
              <a:lnSpc>
                <a:spcPts val="1300"/>
              </a:lnSpc>
              <a:spcBef>
                <a:spcPts val="990"/>
              </a:spcBef>
              <a:buClr>
                <a:srgbClr val="AEABAB"/>
              </a:buClr>
              <a:buFont typeface="Trebuchet MS"/>
              <a:buChar char="•"/>
              <a:tabLst>
                <a:tab pos="240665" algn="l"/>
                <a:tab pos="241300" algn="l"/>
              </a:tabLst>
            </a:pP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Nel m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aggio </a:t>
            </a: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2020,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approvato </a:t>
            </a:r>
            <a:r>
              <a:rPr sz="1200" b="1" spc="-15" dirty="0">
                <a:solidFill>
                  <a:srgbClr val="767070"/>
                </a:solidFill>
                <a:latin typeface="Trebuchet MS"/>
                <a:cs typeface="Trebuchet MS"/>
              </a:rPr>
              <a:t>Fondo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per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la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Garanzia</a:t>
            </a:r>
            <a:r>
              <a:rPr sz="1200" b="1" spc="5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</a:t>
            </a:r>
            <a:r>
              <a:rPr sz="1200" b="1" spc="4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la</a:t>
            </a:r>
            <a:r>
              <a:rPr sz="1200" b="1" spc="5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Concessione</a:t>
            </a:r>
            <a:r>
              <a:rPr sz="1200" b="1" spc="4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di</a:t>
            </a:r>
            <a:r>
              <a:rPr sz="1200" b="1" spc="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Contributi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in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Conto Interessi per la salvaguardia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la </a:t>
            </a:r>
            <a:r>
              <a:rPr sz="1200" b="1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valorizzazione</a:t>
            </a:r>
            <a:r>
              <a:rPr sz="1200" b="1" spc="-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del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patrimonio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culturale</a:t>
            </a:r>
            <a:endParaRPr sz="1200" dirty="0">
              <a:latin typeface="Trebuchet MS"/>
              <a:cs typeface="Trebuchet MS"/>
            </a:endParaRPr>
          </a:p>
          <a:p>
            <a:pPr marL="240665" marR="113030" indent="-228600">
              <a:lnSpc>
                <a:spcPts val="1300"/>
              </a:lnSpc>
              <a:spcBef>
                <a:spcPts val="990"/>
              </a:spcBef>
              <a:buClr>
                <a:srgbClr val="AEABAB"/>
              </a:buClr>
              <a:buFont typeface="Trebuchet MS"/>
              <a:buChar char="•"/>
              <a:tabLst>
                <a:tab pos="240665" algn="l"/>
                <a:tab pos="241300" algn="l"/>
              </a:tabLst>
            </a:pP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L’attuale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statuto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è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stato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emanato, dopo </a:t>
            </a:r>
            <a:r>
              <a:rPr sz="1200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una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complessa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riforma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statutaria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gestita </a:t>
            </a:r>
            <a:r>
              <a:rPr sz="1200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in un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lungo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periodo di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amministrazione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straordinaria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25954" y="1196028"/>
            <a:ext cx="3449320" cy="1060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767070"/>
                </a:solidFill>
                <a:latin typeface="Trebuchet MS"/>
                <a:cs typeface="Trebuchet MS"/>
              </a:rPr>
              <a:t>Funzione</a:t>
            </a:r>
            <a:r>
              <a:rPr sz="1400" b="1" spc="-6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767070"/>
                </a:solidFill>
                <a:latin typeface="Trebuchet MS"/>
                <a:cs typeface="Trebuchet MS"/>
              </a:rPr>
              <a:t>Economica</a:t>
            </a:r>
            <a:r>
              <a:rPr sz="1400" b="1" spc="-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767070"/>
                </a:solidFill>
                <a:latin typeface="Trebuchet MS"/>
                <a:cs typeface="Trebuchet MS"/>
              </a:rPr>
              <a:t>e</a:t>
            </a:r>
            <a:r>
              <a:rPr sz="1400" b="1" spc="-2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767070"/>
                </a:solidFill>
                <a:latin typeface="Trebuchet MS"/>
                <a:cs typeface="Trebuchet MS"/>
              </a:rPr>
              <a:t>Sociale</a:t>
            </a:r>
            <a:endParaRPr sz="1400">
              <a:latin typeface="Trebuchet MS"/>
              <a:cs typeface="Trebuchet MS"/>
            </a:endParaRPr>
          </a:p>
          <a:p>
            <a:pPr marL="241300" marR="5080" indent="-228600">
              <a:lnSpc>
                <a:spcPts val="1300"/>
              </a:lnSpc>
              <a:spcBef>
                <a:spcPts val="1290"/>
              </a:spcBef>
              <a:buClr>
                <a:srgbClr val="AEABAB"/>
              </a:buClr>
              <a:buChar char="•"/>
              <a:tabLst>
                <a:tab pos="240665" algn="l"/>
                <a:tab pos="241935" algn="l"/>
              </a:tabLst>
            </a:pP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Relazione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tra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sport, cultura, intrattenimento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benessere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che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rappresenta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un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moltiplicatore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delle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opportunità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 il fattore ottimizzante, </a:t>
            </a:r>
            <a:r>
              <a:rPr sz="1200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partendo</a:t>
            </a:r>
            <a:r>
              <a:rPr sz="1200" spc="-4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da</a:t>
            </a: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3</a:t>
            </a:r>
            <a:r>
              <a:rPr sz="1200" spc="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presupposti: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46967" y="2276195"/>
            <a:ext cx="3211830" cy="99314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marR="515620" indent="-228600">
              <a:lnSpc>
                <a:spcPts val="1300"/>
              </a:lnSpc>
              <a:spcBef>
                <a:spcPts val="260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Sostenibilità sociale, ambientale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b="1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finanziaria</a:t>
            </a:r>
            <a:endParaRPr sz="12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320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Collaborazione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pubblico-privato</a:t>
            </a:r>
            <a:endParaRPr sz="1200" dirty="0">
              <a:latin typeface="Trebuchet MS"/>
              <a:cs typeface="Trebuchet MS"/>
            </a:endParaRPr>
          </a:p>
          <a:p>
            <a:pPr marL="241300" marR="5080" indent="-228600">
              <a:lnSpc>
                <a:spcPts val="1300"/>
              </a:lnSpc>
              <a:spcBef>
                <a:spcPts val="520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Salto</a:t>
            </a:r>
            <a:r>
              <a:rPr sz="1200" b="1" spc="-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di</a:t>
            </a:r>
            <a:r>
              <a:rPr sz="1200" b="1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qualità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culturale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-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educazione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sportiva</a:t>
            </a:r>
            <a:r>
              <a:rPr sz="1200" b="1" spc="-2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di gestione</a:t>
            </a:r>
            <a:r>
              <a:rPr sz="1200" b="1" spc="-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delle</a:t>
            </a:r>
            <a:r>
              <a:rPr sz="1200" b="1" spc="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infrastrutture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825987" y="3352138"/>
            <a:ext cx="3411854" cy="70231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marR="5080" indent="-228600">
              <a:lnSpc>
                <a:spcPts val="1300"/>
              </a:lnSpc>
              <a:spcBef>
                <a:spcPts val="260"/>
              </a:spcBef>
              <a:buClr>
                <a:srgbClr val="AEABAB"/>
              </a:buClr>
              <a:buChar char="•"/>
              <a:tabLst>
                <a:tab pos="240665" algn="l"/>
                <a:tab pos="241300" algn="l"/>
              </a:tabLst>
            </a:pP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Il </a:t>
            </a: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Piano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Industriale </a:t>
            </a:r>
            <a:r>
              <a:rPr sz="1200" spc="-10" dirty="0">
                <a:solidFill>
                  <a:srgbClr val="767070"/>
                </a:solidFill>
                <a:latin typeface="Trebuchet MS"/>
                <a:cs typeface="Trebuchet MS"/>
              </a:rPr>
              <a:t>2020-2023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ha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delineato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fisionomia cliente centrica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per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trasformarsi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da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semplice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banca</a:t>
            </a:r>
            <a:r>
              <a:rPr sz="1200" b="1" spc="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a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piattaforma</a:t>
            </a:r>
            <a:r>
              <a:rPr sz="1200" b="1" spc="-2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di</a:t>
            </a:r>
            <a:r>
              <a:rPr sz="1200" b="1" spc="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servizi</a:t>
            </a:r>
            <a:r>
              <a:rPr sz="1200" b="1" spc="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b="1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soluzioni con</a:t>
            </a:r>
            <a:r>
              <a:rPr sz="1200" b="1" spc="-1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funzione</a:t>
            </a:r>
            <a:r>
              <a:rPr sz="1200" b="1" spc="-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economica</a:t>
            </a:r>
            <a:r>
              <a:rPr sz="1200" b="1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767070"/>
                </a:solidFill>
                <a:latin typeface="Trebuchet MS"/>
                <a:cs typeface="Trebuchet MS"/>
              </a:rPr>
              <a:t>e</a:t>
            </a:r>
            <a:r>
              <a:rPr sz="1200" b="1" spc="-1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767070"/>
                </a:solidFill>
                <a:latin typeface="Trebuchet MS"/>
                <a:cs typeface="Trebuchet MS"/>
              </a:rPr>
              <a:t>sociale: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046967" y="4074514"/>
            <a:ext cx="3322320" cy="125984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241300" marR="48895" indent="-228600">
              <a:lnSpc>
                <a:spcPts val="1300"/>
              </a:lnSpc>
              <a:spcBef>
                <a:spcPts val="259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Diversificazione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del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portafoglio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prodotti, </a:t>
            </a:r>
            <a:r>
              <a:rPr sz="1200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potenziamento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riorganizzazione della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rete </a:t>
            </a:r>
            <a:r>
              <a:rPr sz="1200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commerciale,</a:t>
            </a:r>
            <a:endParaRPr sz="1200">
              <a:latin typeface="Trebuchet MS"/>
              <a:cs typeface="Trebuchet MS"/>
            </a:endParaRPr>
          </a:p>
          <a:p>
            <a:pPr marL="241300" marR="5080" indent="-228600">
              <a:lnSpc>
                <a:spcPts val="1300"/>
              </a:lnSpc>
              <a:spcBef>
                <a:spcPts val="490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Sviluppo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nel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settore della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cultura, </a:t>
            </a:r>
            <a:r>
              <a:rPr sz="1200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investimenti sul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capitale umano, </a:t>
            </a:r>
            <a:r>
              <a:rPr sz="1200" spc="5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semplificazione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dei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processi </a:t>
            </a: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e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aumento della </a:t>
            </a:r>
            <a:r>
              <a:rPr sz="1200" spc="-350" dirty="0">
                <a:solidFill>
                  <a:srgbClr val="76707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767070"/>
                </a:solidFill>
                <a:latin typeface="Trebuchet MS"/>
                <a:cs typeface="Trebuchet MS"/>
              </a:rPr>
              <a:t>produttività.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046967" y="5353150"/>
            <a:ext cx="81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767070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48755"/>
            <a:ext cx="12191999" cy="8092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246888"/>
            <a:ext cx="10515600" cy="486409"/>
          </a:xfrm>
          <a:prstGeom prst="rect">
            <a:avLst/>
          </a:prstGeom>
          <a:solidFill>
            <a:srgbClr val="5C707B"/>
          </a:solidFill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pc="-15" dirty="0"/>
              <a:t>…cosa</a:t>
            </a:r>
            <a:r>
              <a:rPr spc="-75" dirty="0"/>
              <a:t> </a:t>
            </a:r>
            <a:r>
              <a:rPr spc="-15" dirty="0"/>
              <a:t>facciamo</a:t>
            </a:r>
            <a:r>
              <a:rPr spc="-65" dirty="0"/>
              <a:t> </a:t>
            </a:r>
            <a:r>
              <a:rPr spc="-15" dirty="0"/>
              <a:t>oggi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68933" y="1387094"/>
            <a:ext cx="2908935" cy="4587240"/>
            <a:chOff x="868933" y="1387094"/>
            <a:chExt cx="2908935" cy="4587240"/>
          </a:xfrm>
        </p:grpSpPr>
        <p:sp>
          <p:nvSpPr>
            <p:cNvPr id="5" name="object 5"/>
            <p:cNvSpPr/>
            <p:nvPr/>
          </p:nvSpPr>
          <p:spPr>
            <a:xfrm>
              <a:off x="881634" y="1399793"/>
              <a:ext cx="2883535" cy="4561840"/>
            </a:xfrm>
            <a:custGeom>
              <a:avLst/>
              <a:gdLst/>
              <a:ahLst/>
              <a:cxnLst/>
              <a:rect l="l" t="t" r="r" b="b"/>
              <a:pathLst>
                <a:path w="2883535" h="4561840">
                  <a:moveTo>
                    <a:pt x="2883408" y="480834"/>
                  </a:moveTo>
                  <a:lnTo>
                    <a:pt x="0" y="480834"/>
                  </a:lnTo>
                  <a:lnTo>
                    <a:pt x="0" y="4561344"/>
                  </a:lnTo>
                  <a:lnTo>
                    <a:pt x="2883408" y="4561344"/>
                  </a:lnTo>
                  <a:lnTo>
                    <a:pt x="2883408" y="480834"/>
                  </a:lnTo>
                  <a:close/>
                </a:path>
                <a:path w="2883535" h="4561840">
                  <a:moveTo>
                    <a:pt x="2883408" y="0"/>
                  </a:moveTo>
                  <a:lnTo>
                    <a:pt x="0" y="0"/>
                  </a:lnTo>
                  <a:lnTo>
                    <a:pt x="0" y="112014"/>
                  </a:lnTo>
                  <a:lnTo>
                    <a:pt x="2883408" y="112014"/>
                  </a:lnTo>
                  <a:lnTo>
                    <a:pt x="2883408" y="0"/>
                  </a:lnTo>
                  <a:close/>
                </a:path>
              </a:pathLst>
            </a:custGeom>
            <a:solidFill>
              <a:srgbClr val="8A97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1633" y="1399794"/>
              <a:ext cx="2883535" cy="4561840"/>
            </a:xfrm>
            <a:custGeom>
              <a:avLst/>
              <a:gdLst/>
              <a:ahLst/>
              <a:cxnLst/>
              <a:rect l="l" t="t" r="r" b="b"/>
              <a:pathLst>
                <a:path w="2883535" h="4561840">
                  <a:moveTo>
                    <a:pt x="0" y="0"/>
                  </a:moveTo>
                  <a:lnTo>
                    <a:pt x="2883407" y="0"/>
                  </a:lnTo>
                  <a:lnTo>
                    <a:pt x="2883407" y="4561332"/>
                  </a:lnTo>
                  <a:lnTo>
                    <a:pt x="0" y="4561332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5E71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94333" y="2097428"/>
            <a:ext cx="285813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7195" marR="213995" indent="-287020">
              <a:lnSpc>
                <a:spcPct val="100000"/>
              </a:lnSpc>
              <a:spcBef>
                <a:spcPts val="100"/>
              </a:spcBef>
              <a:buClr>
                <a:srgbClr val="D9D9D9"/>
              </a:buClr>
              <a:buSzPct val="125000"/>
              <a:buFont typeface="Arial MT"/>
              <a:buChar char="•"/>
              <a:tabLst>
                <a:tab pos="417195" algn="l"/>
                <a:tab pos="417830" algn="l"/>
              </a:tabLst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Sviluppo</a:t>
            </a:r>
            <a:r>
              <a:rPr sz="1200" b="1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dello</a:t>
            </a:r>
            <a:r>
              <a:rPr sz="1200" b="1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Sport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con</a:t>
            </a:r>
            <a:r>
              <a:rPr sz="12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Trebuchet MS"/>
                <a:cs typeface="Trebuchet MS"/>
              </a:rPr>
              <a:t>il </a:t>
            </a:r>
            <a:r>
              <a:rPr sz="12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finanziamento dell’impiantistica </a:t>
            </a:r>
            <a:r>
              <a:rPr sz="12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sportiva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•"/>
            </a:pPr>
            <a:endParaRPr sz="1200">
              <a:latin typeface="Trebuchet MS"/>
              <a:cs typeface="Trebuchet MS"/>
            </a:endParaRPr>
          </a:p>
          <a:p>
            <a:pPr marL="417195" marR="442595" indent="-287020">
              <a:lnSpc>
                <a:spcPct val="100000"/>
              </a:lnSpc>
              <a:buClr>
                <a:srgbClr val="D9D9D9"/>
              </a:buClr>
              <a:buSzPct val="129166"/>
              <a:buFont typeface="Arial MT"/>
              <a:buChar char="•"/>
              <a:tabLst>
                <a:tab pos="417195" algn="l"/>
                <a:tab pos="417830" algn="l"/>
              </a:tabLst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Sviluppo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della Cultura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con </a:t>
            </a:r>
            <a:r>
              <a:rPr sz="1200" spc="5" dirty="0">
                <a:solidFill>
                  <a:srgbClr val="FFFFFF"/>
                </a:solidFill>
                <a:latin typeface="Trebuchet MS"/>
                <a:cs typeface="Trebuchet MS"/>
              </a:rPr>
              <a:t>il </a:t>
            </a:r>
            <a:r>
              <a:rPr sz="12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finanziamento della tutela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12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della valorizzazione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del </a:t>
            </a:r>
            <a:r>
              <a:rPr sz="12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Patrimonio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culturale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•"/>
            </a:pPr>
            <a:endParaRPr sz="1200">
              <a:latin typeface="Trebuchet MS"/>
              <a:cs typeface="Trebuchet MS"/>
            </a:endParaRPr>
          </a:p>
          <a:p>
            <a:pPr marL="417195" marR="394335" indent="-287020">
              <a:lnSpc>
                <a:spcPct val="100000"/>
              </a:lnSpc>
              <a:buClr>
                <a:srgbClr val="D9D9D9"/>
              </a:buClr>
              <a:buSzPct val="129166"/>
              <a:buFont typeface="Arial MT"/>
              <a:buChar char="•"/>
              <a:tabLst>
                <a:tab pos="417195" algn="l"/>
                <a:tab pos="417830" algn="l"/>
              </a:tabLst>
            </a:pP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Miglioramento dell’</a:t>
            </a: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efficienza </a:t>
            </a:r>
            <a:r>
              <a:rPr sz="1200" b="1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energetica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, della </a:t>
            </a: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sicurezza, </a:t>
            </a: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dell’accessibilità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12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dell’</a:t>
            </a: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innovazione tecnologica </a:t>
            </a:r>
            <a:r>
              <a:rPr sz="1200" b="1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degli impianti sportivi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e dei </a:t>
            </a:r>
            <a:r>
              <a:rPr sz="12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luoghi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della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Cultura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•"/>
            </a:pPr>
            <a:endParaRPr sz="1200">
              <a:latin typeface="Trebuchet MS"/>
              <a:cs typeface="Trebuchet MS"/>
            </a:endParaRPr>
          </a:p>
          <a:p>
            <a:pPr marL="417195" marR="406400" indent="-287020">
              <a:lnSpc>
                <a:spcPct val="100000"/>
              </a:lnSpc>
              <a:spcBef>
                <a:spcPts val="5"/>
              </a:spcBef>
              <a:buClr>
                <a:srgbClr val="D9D9D9"/>
              </a:buClr>
              <a:buSzPct val="129166"/>
              <a:buFont typeface="Arial MT"/>
              <a:buChar char="•"/>
              <a:tabLst>
                <a:tab pos="417195" algn="l"/>
                <a:tab pos="417830" algn="l"/>
              </a:tabLst>
            </a:pP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Impostazione dei progetti </a:t>
            </a: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Trebuchet MS"/>
                <a:cs typeface="Trebuchet MS"/>
              </a:rPr>
              <a:t>d’investimento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, reperimento </a:t>
            </a:r>
            <a:r>
              <a:rPr sz="12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delle risorse, funzionalità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 tecnica</a:t>
            </a:r>
            <a:r>
              <a:rPr sz="12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200" spc="-5" dirty="0">
                <a:solidFill>
                  <a:srgbClr val="FFFFFF"/>
                </a:solidFill>
                <a:latin typeface="Trebuchet MS"/>
                <a:cs typeface="Trebuchet MS"/>
              </a:rPr>
              <a:t> bancabilità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0872" y="1511808"/>
            <a:ext cx="2883535" cy="368935"/>
          </a:xfrm>
          <a:custGeom>
            <a:avLst/>
            <a:gdLst/>
            <a:ahLst/>
            <a:cxnLst/>
            <a:rect l="l" t="t" r="r" b="b"/>
            <a:pathLst>
              <a:path w="2883535" h="368935">
                <a:moveTo>
                  <a:pt x="2883407" y="0"/>
                </a:moveTo>
                <a:lnTo>
                  <a:pt x="0" y="0"/>
                </a:lnTo>
                <a:lnTo>
                  <a:pt x="0" y="368808"/>
                </a:lnTo>
                <a:lnTo>
                  <a:pt x="2883407" y="368808"/>
                </a:lnTo>
                <a:lnTo>
                  <a:pt x="2883407" y="0"/>
                </a:lnTo>
                <a:close/>
              </a:path>
            </a:pathLst>
          </a:custGeom>
          <a:solidFill>
            <a:srgbClr val="5E71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94333" y="1538920"/>
            <a:ext cx="2858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Il</a:t>
            </a:r>
            <a:r>
              <a:rPr sz="1800" b="1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nostro</a:t>
            </a:r>
            <a:r>
              <a:rPr sz="1800" b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focus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388358" y="1399794"/>
            <a:ext cx="6966584" cy="1914525"/>
            <a:chOff x="4388358" y="1399794"/>
            <a:chExt cx="6966584" cy="1914525"/>
          </a:xfrm>
        </p:grpSpPr>
        <p:sp>
          <p:nvSpPr>
            <p:cNvPr id="11" name="object 11"/>
            <p:cNvSpPr/>
            <p:nvPr/>
          </p:nvSpPr>
          <p:spPr>
            <a:xfrm>
              <a:off x="4388358" y="1399794"/>
              <a:ext cx="6966584" cy="1914525"/>
            </a:xfrm>
            <a:custGeom>
              <a:avLst/>
              <a:gdLst/>
              <a:ahLst/>
              <a:cxnLst/>
              <a:rect l="l" t="t" r="r" b="b"/>
              <a:pathLst>
                <a:path w="6966584" h="1914525">
                  <a:moveTo>
                    <a:pt x="6966204" y="0"/>
                  </a:moveTo>
                  <a:lnTo>
                    <a:pt x="0" y="0"/>
                  </a:lnTo>
                  <a:lnTo>
                    <a:pt x="0" y="1914144"/>
                  </a:lnTo>
                  <a:lnTo>
                    <a:pt x="6966204" y="1914144"/>
                  </a:lnTo>
                  <a:lnTo>
                    <a:pt x="6966204" y="0"/>
                  </a:lnTo>
                  <a:close/>
                </a:path>
              </a:pathLst>
            </a:custGeom>
            <a:solidFill>
              <a:srgbClr val="CAD2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83608" y="1516380"/>
              <a:ext cx="6789420" cy="370840"/>
            </a:xfrm>
            <a:custGeom>
              <a:avLst/>
              <a:gdLst/>
              <a:ahLst/>
              <a:cxnLst/>
              <a:rect l="l" t="t" r="r" b="b"/>
              <a:pathLst>
                <a:path w="6789420" h="370839">
                  <a:moveTo>
                    <a:pt x="6789420" y="0"/>
                  </a:moveTo>
                  <a:lnTo>
                    <a:pt x="0" y="0"/>
                  </a:lnTo>
                  <a:lnTo>
                    <a:pt x="0" y="370332"/>
                  </a:lnTo>
                  <a:lnTo>
                    <a:pt x="6789420" y="370332"/>
                  </a:lnTo>
                  <a:lnTo>
                    <a:pt x="6789420" y="0"/>
                  </a:lnTo>
                  <a:close/>
                </a:path>
              </a:pathLst>
            </a:custGeom>
            <a:solidFill>
              <a:srgbClr val="5E71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388358" y="1399794"/>
            <a:ext cx="6966584" cy="1914525"/>
          </a:xfrm>
          <a:prstGeom prst="rect">
            <a:avLst/>
          </a:prstGeom>
          <a:ln w="25400">
            <a:solidFill>
              <a:srgbClr val="5E717A"/>
            </a:solidFill>
          </a:ln>
        </p:spPr>
        <p:txBody>
          <a:bodyPr vert="horz" wrap="square" lIns="0" tIns="156210" rIns="0" bIns="0" rtlCol="0">
            <a:spAutoFit/>
          </a:bodyPr>
          <a:lstStyle/>
          <a:p>
            <a:pPr marL="186055">
              <a:lnSpc>
                <a:spcPct val="100000"/>
              </a:lnSpc>
              <a:spcBef>
                <a:spcPts val="1230"/>
              </a:spcBef>
            </a:pP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Attività</a:t>
            </a:r>
            <a:r>
              <a:rPr sz="18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bancaria</a:t>
            </a:r>
            <a:endParaRPr sz="18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spcBef>
                <a:spcPts val="1720"/>
              </a:spcBef>
              <a:buFont typeface="Arial MT"/>
              <a:buChar char="•"/>
              <a:tabLst>
                <a:tab pos="315595" algn="l"/>
              </a:tabLst>
            </a:pP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Attività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di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credito</a:t>
            </a:r>
            <a:r>
              <a:rPr sz="1200" spc="-3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</a:t>
            </a:r>
            <a:r>
              <a:rPr sz="1200" spc="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bancaria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per</a:t>
            </a:r>
            <a:r>
              <a:rPr sz="1200" spc="-2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soggetti pubblici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privati</a:t>
            </a:r>
            <a:endParaRPr sz="1200">
              <a:latin typeface="Trebuchet MS"/>
              <a:cs typeface="Trebuchet MS"/>
            </a:endParaRPr>
          </a:p>
          <a:p>
            <a:pPr marL="314960" marR="615315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Focus 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sullo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Sport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fin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dalla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nascita, di recente 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sulla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Cultura,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con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finanziamenti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a medio e </a:t>
            </a:r>
            <a:r>
              <a:rPr sz="1200" spc="-35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lungo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termine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ultimamente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per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liquidità</a:t>
            </a:r>
            <a:r>
              <a:rPr sz="1200" spc="-3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tramite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mutui</a:t>
            </a:r>
            <a:endParaRPr sz="12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Verifica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attenta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della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sostenibilità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finanziaria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delle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operazioni</a:t>
            </a:r>
            <a:endParaRPr sz="12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Advisory</a:t>
            </a:r>
            <a:r>
              <a:rPr sz="1200" spc="-2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per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operazioni</a:t>
            </a:r>
            <a:r>
              <a:rPr sz="1200" spc="-5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articolate</a:t>
            </a:r>
            <a:r>
              <a:rPr sz="1200" spc="-5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complesse</a:t>
            </a:r>
            <a:endParaRPr sz="12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Piano</a:t>
            </a:r>
            <a:r>
              <a:rPr sz="1200" spc="-2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industriale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con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evoluzione</a:t>
            </a:r>
            <a:r>
              <a:rPr sz="1200" spc="-3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di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strumenti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 prodotti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388358" y="3376421"/>
            <a:ext cx="6966584" cy="2407920"/>
            <a:chOff x="4388358" y="3376421"/>
            <a:chExt cx="6966584" cy="2407920"/>
          </a:xfrm>
        </p:grpSpPr>
        <p:sp>
          <p:nvSpPr>
            <p:cNvPr id="15" name="object 15"/>
            <p:cNvSpPr/>
            <p:nvPr/>
          </p:nvSpPr>
          <p:spPr>
            <a:xfrm>
              <a:off x="4388358" y="3376421"/>
              <a:ext cx="6966584" cy="2407920"/>
            </a:xfrm>
            <a:custGeom>
              <a:avLst/>
              <a:gdLst/>
              <a:ahLst/>
              <a:cxnLst/>
              <a:rect l="l" t="t" r="r" b="b"/>
              <a:pathLst>
                <a:path w="6966584" h="2407920">
                  <a:moveTo>
                    <a:pt x="6966204" y="0"/>
                  </a:moveTo>
                  <a:lnTo>
                    <a:pt x="0" y="0"/>
                  </a:lnTo>
                  <a:lnTo>
                    <a:pt x="0" y="2407920"/>
                  </a:lnTo>
                  <a:lnTo>
                    <a:pt x="6966204" y="2407920"/>
                  </a:lnTo>
                  <a:lnTo>
                    <a:pt x="6966204" y="0"/>
                  </a:lnTo>
                  <a:close/>
                </a:path>
              </a:pathLst>
            </a:custGeom>
            <a:solidFill>
              <a:srgbClr val="5E717A">
                <a:alpha val="195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483608" y="3470147"/>
              <a:ext cx="6789420" cy="646430"/>
            </a:xfrm>
            <a:custGeom>
              <a:avLst/>
              <a:gdLst/>
              <a:ahLst/>
              <a:cxnLst/>
              <a:rect l="l" t="t" r="r" b="b"/>
              <a:pathLst>
                <a:path w="6789420" h="646429">
                  <a:moveTo>
                    <a:pt x="6789420" y="0"/>
                  </a:moveTo>
                  <a:lnTo>
                    <a:pt x="0" y="0"/>
                  </a:lnTo>
                  <a:lnTo>
                    <a:pt x="0" y="646176"/>
                  </a:lnTo>
                  <a:lnTo>
                    <a:pt x="6789420" y="646176"/>
                  </a:lnTo>
                  <a:lnTo>
                    <a:pt x="6789420" y="0"/>
                  </a:lnTo>
                  <a:close/>
                </a:path>
              </a:pathLst>
            </a:custGeom>
            <a:solidFill>
              <a:srgbClr val="5E71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388358" y="3376421"/>
            <a:ext cx="6966584" cy="2407920"/>
          </a:xfrm>
          <a:prstGeom prst="rect">
            <a:avLst/>
          </a:prstGeom>
          <a:ln w="25400">
            <a:solidFill>
              <a:srgbClr val="5E717A"/>
            </a:solidFill>
          </a:ln>
        </p:spPr>
        <p:txBody>
          <a:bodyPr vert="horz" wrap="square" lIns="0" tIns="133350" rIns="0" bIns="0" rtlCol="0">
            <a:spAutoFit/>
          </a:bodyPr>
          <a:lstStyle/>
          <a:p>
            <a:pPr marL="186055">
              <a:lnSpc>
                <a:spcPct val="100000"/>
              </a:lnSpc>
              <a:spcBef>
                <a:spcPts val="1050"/>
              </a:spcBef>
            </a:pP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Gestione</a:t>
            </a:r>
            <a:r>
              <a:rPr sz="1800" b="1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strumenti</a:t>
            </a:r>
            <a:endParaRPr sz="1800">
              <a:latin typeface="Trebuchet MS"/>
              <a:cs typeface="Trebuchet MS"/>
            </a:endParaRPr>
          </a:p>
          <a:p>
            <a:pPr marL="186055">
              <a:lnSpc>
                <a:spcPct val="100000"/>
              </a:lnSpc>
            </a:pP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per finanziamenti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agevolati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85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Amministrazione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Fondo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 contributi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negli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interessi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Fondo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di garanzia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settore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Sport</a:t>
            </a:r>
            <a:endParaRPr sz="12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Il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 Fondo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contributi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negli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interessi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Sport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è</a:t>
            </a:r>
            <a:r>
              <a:rPr sz="1200" spc="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alimentato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con</a:t>
            </a:r>
            <a:r>
              <a:rPr sz="1200" spc="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 dividendi 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distribuiti</a:t>
            </a:r>
            <a:r>
              <a:rPr sz="1200" spc="-3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da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ICS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al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MEF</a:t>
            </a:r>
            <a:endParaRPr sz="12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Fondo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contributi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negli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interessi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Fondo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di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garanzia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settore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Cultura</a:t>
            </a:r>
            <a:endParaRPr sz="12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Gestione</a:t>
            </a:r>
            <a:r>
              <a:rPr sz="1200" spc="-3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fondi</a:t>
            </a:r>
            <a:r>
              <a:rPr sz="1200" spc="-3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regionali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contributi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in</a:t>
            </a:r>
            <a:r>
              <a:rPr sz="1200" spc="-2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c/interessi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</a:t>
            </a:r>
            <a:r>
              <a:rPr sz="1200" spc="-1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c/capitale</a:t>
            </a:r>
            <a:r>
              <a:rPr sz="1200" spc="-3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per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impianti</a:t>
            </a:r>
            <a:r>
              <a:rPr sz="1200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sportivi.</a:t>
            </a:r>
            <a:endParaRPr sz="1200">
              <a:latin typeface="Trebuchet MS"/>
              <a:cs typeface="Trebuchet MS"/>
            </a:endParaRPr>
          </a:p>
          <a:p>
            <a:pPr marL="314960" marR="28829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Concessione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di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agevolazioni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su</a:t>
            </a:r>
            <a:r>
              <a:rPr sz="1200" spc="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progetti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muniti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di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tutti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pareri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</a:t>
            </a:r>
            <a:r>
              <a:rPr sz="1200" spc="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autorizzazioni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da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parte</a:t>
            </a:r>
            <a:r>
              <a:rPr sz="1200" spc="-3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degli </a:t>
            </a:r>
            <a:r>
              <a:rPr sz="1200" spc="-35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stakeholders</a:t>
            </a:r>
            <a:r>
              <a:rPr sz="1200" spc="-4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di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riferimento</a:t>
            </a:r>
            <a:endParaRPr sz="1200">
              <a:latin typeface="Trebuchet MS"/>
              <a:cs typeface="Trebuchet MS"/>
            </a:endParaRPr>
          </a:p>
          <a:p>
            <a:pPr marL="314960" indent="-172720">
              <a:lnSpc>
                <a:spcPct val="100000"/>
              </a:lnSpc>
              <a:buFont typeface="Arial MT"/>
              <a:buChar char="•"/>
              <a:tabLst>
                <a:tab pos="315595" algn="l"/>
              </a:tabLst>
            </a:pP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Controllo 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e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monitoraggio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sul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 corretto</a:t>
            </a:r>
            <a:r>
              <a:rPr sz="1200" spc="-2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utilizzo</a:t>
            </a:r>
            <a:r>
              <a:rPr sz="1200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delle</a:t>
            </a:r>
            <a:r>
              <a:rPr sz="1200" spc="-1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E717A"/>
                </a:solidFill>
                <a:latin typeface="Trebuchet MS"/>
                <a:cs typeface="Trebuchet MS"/>
              </a:rPr>
              <a:t>agevolazioni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79" y="2273807"/>
            <a:ext cx="367665" cy="2600325"/>
          </a:xfrm>
          <a:custGeom>
            <a:avLst/>
            <a:gdLst/>
            <a:ahLst/>
            <a:cxnLst/>
            <a:rect l="l" t="t" r="r" b="b"/>
            <a:pathLst>
              <a:path w="367664" h="2600325">
                <a:moveTo>
                  <a:pt x="0" y="0"/>
                </a:moveTo>
                <a:lnTo>
                  <a:pt x="0" y="2599944"/>
                </a:lnTo>
                <a:lnTo>
                  <a:pt x="367284" y="1299972"/>
                </a:lnTo>
                <a:lnTo>
                  <a:pt x="0" y="0"/>
                </a:lnTo>
                <a:close/>
              </a:path>
            </a:pathLst>
          </a:custGeom>
          <a:solidFill>
            <a:srgbClr val="5E717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10384342" y="1461325"/>
            <a:ext cx="567055" cy="469900"/>
            <a:chOff x="10384342" y="1461325"/>
            <a:chExt cx="567055" cy="469900"/>
          </a:xfrm>
        </p:grpSpPr>
        <p:sp>
          <p:nvSpPr>
            <p:cNvPr id="20" name="object 20"/>
            <p:cNvSpPr/>
            <p:nvPr/>
          </p:nvSpPr>
          <p:spPr>
            <a:xfrm>
              <a:off x="10389109" y="1466088"/>
              <a:ext cx="466725" cy="460375"/>
            </a:xfrm>
            <a:custGeom>
              <a:avLst/>
              <a:gdLst/>
              <a:ahLst/>
              <a:cxnLst/>
              <a:rect l="l" t="t" r="r" b="b"/>
              <a:pathLst>
                <a:path w="466725" h="460375">
                  <a:moveTo>
                    <a:pt x="231101" y="0"/>
                  </a:moveTo>
                  <a:lnTo>
                    <a:pt x="160261" y="10261"/>
                  </a:lnTo>
                  <a:lnTo>
                    <a:pt x="96532" y="41059"/>
                  </a:lnTo>
                  <a:lnTo>
                    <a:pt x="44932" y="90436"/>
                  </a:lnTo>
                  <a:lnTo>
                    <a:pt x="17221" y="138468"/>
                  </a:lnTo>
                  <a:lnTo>
                    <a:pt x="0" y="209816"/>
                  </a:lnTo>
                  <a:lnTo>
                    <a:pt x="254" y="245630"/>
                  </a:lnTo>
                  <a:lnTo>
                    <a:pt x="17233" y="314452"/>
                  </a:lnTo>
                  <a:lnTo>
                    <a:pt x="54406" y="375361"/>
                  </a:lnTo>
                  <a:lnTo>
                    <a:pt x="109715" y="423367"/>
                  </a:lnTo>
                  <a:lnTo>
                    <a:pt x="143522" y="440969"/>
                  </a:lnTo>
                  <a:lnTo>
                    <a:pt x="197904" y="456857"/>
                  </a:lnTo>
                  <a:lnTo>
                    <a:pt x="234429" y="460032"/>
                  </a:lnTo>
                  <a:lnTo>
                    <a:pt x="270421" y="457593"/>
                  </a:lnTo>
                  <a:lnTo>
                    <a:pt x="338340" y="436816"/>
                  </a:lnTo>
                  <a:lnTo>
                    <a:pt x="396633" y="396481"/>
                  </a:lnTo>
                  <a:lnTo>
                    <a:pt x="440283" y="338556"/>
                  </a:lnTo>
                  <a:lnTo>
                    <a:pt x="463499" y="268198"/>
                  </a:lnTo>
                  <a:lnTo>
                    <a:pt x="466128" y="232257"/>
                  </a:lnTo>
                  <a:lnTo>
                    <a:pt x="463042" y="196723"/>
                  </a:lnTo>
                  <a:lnTo>
                    <a:pt x="440829" y="129413"/>
                  </a:lnTo>
                  <a:lnTo>
                    <a:pt x="398907" y="71259"/>
                  </a:lnTo>
                  <a:lnTo>
                    <a:pt x="339407" y="27254"/>
                  </a:lnTo>
                  <a:lnTo>
                    <a:pt x="304050" y="12242"/>
                  </a:lnTo>
                  <a:lnTo>
                    <a:pt x="231101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389105" y="1466088"/>
              <a:ext cx="466725" cy="460375"/>
            </a:xfrm>
            <a:custGeom>
              <a:avLst/>
              <a:gdLst/>
              <a:ahLst/>
              <a:cxnLst/>
              <a:rect l="l" t="t" r="r" b="b"/>
              <a:pathLst>
                <a:path w="466725" h="460375">
                  <a:moveTo>
                    <a:pt x="17221" y="138468"/>
                  </a:moveTo>
                  <a:lnTo>
                    <a:pt x="5562" y="173888"/>
                  </a:lnTo>
                  <a:lnTo>
                    <a:pt x="0" y="209816"/>
                  </a:lnTo>
                  <a:lnTo>
                    <a:pt x="253" y="245630"/>
                  </a:lnTo>
                  <a:lnTo>
                    <a:pt x="17233" y="314452"/>
                  </a:lnTo>
                  <a:lnTo>
                    <a:pt x="54419" y="375361"/>
                  </a:lnTo>
                  <a:lnTo>
                    <a:pt x="109715" y="423367"/>
                  </a:lnTo>
                  <a:lnTo>
                    <a:pt x="143522" y="440969"/>
                  </a:lnTo>
                  <a:lnTo>
                    <a:pt x="197904" y="456857"/>
                  </a:lnTo>
                  <a:lnTo>
                    <a:pt x="234429" y="460032"/>
                  </a:lnTo>
                  <a:lnTo>
                    <a:pt x="270433" y="457593"/>
                  </a:lnTo>
                  <a:lnTo>
                    <a:pt x="338340" y="436816"/>
                  </a:lnTo>
                  <a:lnTo>
                    <a:pt x="396646" y="396481"/>
                  </a:lnTo>
                  <a:lnTo>
                    <a:pt x="440283" y="338556"/>
                  </a:lnTo>
                  <a:lnTo>
                    <a:pt x="463499" y="268198"/>
                  </a:lnTo>
                  <a:lnTo>
                    <a:pt x="466128" y="232257"/>
                  </a:lnTo>
                  <a:lnTo>
                    <a:pt x="463041" y="196723"/>
                  </a:lnTo>
                  <a:lnTo>
                    <a:pt x="440829" y="129413"/>
                  </a:lnTo>
                  <a:lnTo>
                    <a:pt x="398919" y="71259"/>
                  </a:lnTo>
                  <a:lnTo>
                    <a:pt x="339407" y="27254"/>
                  </a:lnTo>
                  <a:lnTo>
                    <a:pt x="304063" y="12242"/>
                  </a:lnTo>
                  <a:lnTo>
                    <a:pt x="231101" y="0"/>
                  </a:lnTo>
                  <a:lnTo>
                    <a:pt x="195110" y="2438"/>
                  </a:lnTo>
                  <a:lnTo>
                    <a:pt x="127190" y="23215"/>
                  </a:lnTo>
                  <a:lnTo>
                    <a:pt x="68910" y="63538"/>
                  </a:lnTo>
                  <a:lnTo>
                    <a:pt x="25247" y="121462"/>
                  </a:lnTo>
                  <a:lnTo>
                    <a:pt x="17221" y="138468"/>
                  </a:lnTo>
                  <a:close/>
                </a:path>
              </a:pathLst>
            </a:custGeom>
            <a:ln w="9524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582654" y="1606296"/>
              <a:ext cx="364490" cy="226695"/>
            </a:xfrm>
            <a:custGeom>
              <a:avLst/>
              <a:gdLst/>
              <a:ahLst/>
              <a:cxnLst/>
              <a:rect l="l" t="t" r="r" b="b"/>
              <a:pathLst>
                <a:path w="364490" h="226694">
                  <a:moveTo>
                    <a:pt x="75171" y="0"/>
                  </a:moveTo>
                  <a:lnTo>
                    <a:pt x="0" y="177253"/>
                  </a:lnTo>
                  <a:lnTo>
                    <a:pt x="363880" y="226466"/>
                  </a:lnTo>
                  <a:lnTo>
                    <a:pt x="75171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582654" y="1606296"/>
              <a:ext cx="364490" cy="226695"/>
            </a:xfrm>
            <a:custGeom>
              <a:avLst/>
              <a:gdLst/>
              <a:ahLst/>
              <a:cxnLst/>
              <a:rect l="l" t="t" r="r" b="b"/>
              <a:pathLst>
                <a:path w="364490" h="226694">
                  <a:moveTo>
                    <a:pt x="75171" y="0"/>
                  </a:moveTo>
                  <a:lnTo>
                    <a:pt x="0" y="177253"/>
                  </a:lnTo>
                  <a:lnTo>
                    <a:pt x="363880" y="226466"/>
                  </a:lnTo>
                  <a:lnTo>
                    <a:pt x="75171" y="0"/>
                  </a:lnTo>
                  <a:close/>
                </a:path>
              </a:pathLst>
            </a:custGeom>
            <a:ln w="9525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418063" y="1505712"/>
              <a:ext cx="397510" cy="371475"/>
            </a:xfrm>
            <a:custGeom>
              <a:avLst/>
              <a:gdLst/>
              <a:ahLst/>
              <a:cxnLst/>
              <a:rect l="l" t="t" r="r" b="b"/>
              <a:pathLst>
                <a:path w="397509" h="371475">
                  <a:moveTo>
                    <a:pt x="198666" y="0"/>
                  </a:moveTo>
                  <a:lnTo>
                    <a:pt x="158623" y="3771"/>
                  </a:lnTo>
                  <a:lnTo>
                    <a:pt x="121335" y="14592"/>
                  </a:lnTo>
                  <a:lnTo>
                    <a:pt x="72301" y="42392"/>
                  </a:lnTo>
                  <a:lnTo>
                    <a:pt x="33921" y="81851"/>
                  </a:lnTo>
                  <a:lnTo>
                    <a:pt x="8928" y="130441"/>
                  </a:lnTo>
                  <a:lnTo>
                    <a:pt x="0" y="185648"/>
                  </a:lnTo>
                  <a:lnTo>
                    <a:pt x="1028" y="204635"/>
                  </a:lnTo>
                  <a:lnTo>
                    <a:pt x="15608" y="257911"/>
                  </a:lnTo>
                  <a:lnTo>
                    <a:pt x="45364" y="303733"/>
                  </a:lnTo>
                  <a:lnTo>
                    <a:pt x="87579" y="339598"/>
                  </a:lnTo>
                  <a:lnTo>
                    <a:pt x="139598" y="362953"/>
                  </a:lnTo>
                  <a:lnTo>
                    <a:pt x="178358" y="370344"/>
                  </a:lnTo>
                  <a:lnTo>
                    <a:pt x="198666" y="371309"/>
                  </a:lnTo>
                  <a:lnTo>
                    <a:pt x="218973" y="370344"/>
                  </a:lnTo>
                  <a:lnTo>
                    <a:pt x="257746" y="362953"/>
                  </a:lnTo>
                  <a:lnTo>
                    <a:pt x="293370" y="348894"/>
                  </a:lnTo>
                  <a:lnTo>
                    <a:pt x="339140" y="316928"/>
                  </a:lnTo>
                  <a:lnTo>
                    <a:pt x="373354" y="274142"/>
                  </a:lnTo>
                  <a:lnTo>
                    <a:pt x="393293" y="223062"/>
                  </a:lnTo>
                  <a:lnTo>
                    <a:pt x="397332" y="185648"/>
                  </a:lnTo>
                  <a:lnTo>
                    <a:pt x="396303" y="166674"/>
                  </a:lnTo>
                  <a:lnTo>
                    <a:pt x="381723" y="113385"/>
                  </a:lnTo>
                  <a:lnTo>
                    <a:pt x="351967" y="67551"/>
                  </a:lnTo>
                  <a:lnTo>
                    <a:pt x="309753" y="31711"/>
                  </a:lnTo>
                  <a:lnTo>
                    <a:pt x="257746" y="8343"/>
                  </a:lnTo>
                  <a:lnTo>
                    <a:pt x="218973" y="952"/>
                  </a:lnTo>
                  <a:lnTo>
                    <a:pt x="1986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418063" y="1505712"/>
              <a:ext cx="397510" cy="371475"/>
            </a:xfrm>
            <a:custGeom>
              <a:avLst/>
              <a:gdLst/>
              <a:ahLst/>
              <a:cxnLst/>
              <a:rect l="l" t="t" r="r" b="b"/>
              <a:pathLst>
                <a:path w="397509" h="371475">
                  <a:moveTo>
                    <a:pt x="198666" y="0"/>
                  </a:moveTo>
                  <a:lnTo>
                    <a:pt x="158623" y="3771"/>
                  </a:lnTo>
                  <a:lnTo>
                    <a:pt x="121335" y="14592"/>
                  </a:lnTo>
                  <a:lnTo>
                    <a:pt x="72301" y="42392"/>
                  </a:lnTo>
                  <a:lnTo>
                    <a:pt x="33921" y="81851"/>
                  </a:lnTo>
                  <a:lnTo>
                    <a:pt x="8928" y="130441"/>
                  </a:lnTo>
                  <a:lnTo>
                    <a:pt x="0" y="185648"/>
                  </a:lnTo>
                  <a:lnTo>
                    <a:pt x="1028" y="204635"/>
                  </a:lnTo>
                  <a:lnTo>
                    <a:pt x="15608" y="257911"/>
                  </a:lnTo>
                  <a:lnTo>
                    <a:pt x="45364" y="303733"/>
                  </a:lnTo>
                  <a:lnTo>
                    <a:pt x="87579" y="339598"/>
                  </a:lnTo>
                  <a:lnTo>
                    <a:pt x="139598" y="362953"/>
                  </a:lnTo>
                  <a:lnTo>
                    <a:pt x="178358" y="370344"/>
                  </a:lnTo>
                  <a:lnTo>
                    <a:pt x="198666" y="371309"/>
                  </a:lnTo>
                  <a:lnTo>
                    <a:pt x="218973" y="370344"/>
                  </a:lnTo>
                  <a:lnTo>
                    <a:pt x="257746" y="362953"/>
                  </a:lnTo>
                  <a:lnTo>
                    <a:pt x="293370" y="348894"/>
                  </a:lnTo>
                  <a:lnTo>
                    <a:pt x="339140" y="316928"/>
                  </a:lnTo>
                  <a:lnTo>
                    <a:pt x="373354" y="274142"/>
                  </a:lnTo>
                  <a:lnTo>
                    <a:pt x="393293" y="223062"/>
                  </a:lnTo>
                  <a:lnTo>
                    <a:pt x="397332" y="185648"/>
                  </a:lnTo>
                  <a:lnTo>
                    <a:pt x="396303" y="166674"/>
                  </a:lnTo>
                  <a:lnTo>
                    <a:pt x="381723" y="113385"/>
                  </a:lnTo>
                  <a:lnTo>
                    <a:pt x="351967" y="67551"/>
                  </a:lnTo>
                  <a:lnTo>
                    <a:pt x="309753" y="31711"/>
                  </a:lnTo>
                  <a:lnTo>
                    <a:pt x="257746" y="8343"/>
                  </a:lnTo>
                  <a:lnTo>
                    <a:pt x="218973" y="952"/>
                  </a:lnTo>
                  <a:lnTo>
                    <a:pt x="198666" y="0"/>
                  </a:lnTo>
                  <a:close/>
                </a:path>
              </a:pathLst>
            </a:custGeom>
            <a:ln w="9144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457688" y="1807463"/>
              <a:ext cx="318770" cy="53340"/>
            </a:xfrm>
            <a:custGeom>
              <a:avLst/>
              <a:gdLst/>
              <a:ahLst/>
              <a:cxnLst/>
              <a:rect l="l" t="t" r="r" b="b"/>
              <a:pathLst>
                <a:path w="318770" h="53339">
                  <a:moveTo>
                    <a:pt x="297180" y="4876"/>
                  </a:moveTo>
                  <a:lnTo>
                    <a:pt x="293014" y="0"/>
                  </a:lnTo>
                  <a:lnTo>
                    <a:pt x="24536" y="0"/>
                  </a:lnTo>
                  <a:lnTo>
                    <a:pt x="18288" y="4876"/>
                  </a:lnTo>
                  <a:lnTo>
                    <a:pt x="18288" y="12192"/>
                  </a:lnTo>
                  <a:lnTo>
                    <a:pt x="18288" y="19507"/>
                  </a:lnTo>
                  <a:lnTo>
                    <a:pt x="24536" y="24384"/>
                  </a:lnTo>
                  <a:lnTo>
                    <a:pt x="293014" y="24384"/>
                  </a:lnTo>
                  <a:lnTo>
                    <a:pt x="297180" y="19507"/>
                  </a:lnTo>
                  <a:lnTo>
                    <a:pt x="297180" y="4876"/>
                  </a:lnTo>
                  <a:close/>
                </a:path>
                <a:path w="318770" h="53339">
                  <a:moveTo>
                    <a:pt x="318516" y="33388"/>
                  </a:moveTo>
                  <a:lnTo>
                    <a:pt x="314350" y="28956"/>
                  </a:lnTo>
                  <a:lnTo>
                    <a:pt x="308102" y="28956"/>
                  </a:lnTo>
                  <a:lnTo>
                    <a:pt x="4152" y="28956"/>
                  </a:lnTo>
                  <a:lnTo>
                    <a:pt x="0" y="33388"/>
                  </a:lnTo>
                  <a:lnTo>
                    <a:pt x="0" y="48907"/>
                  </a:lnTo>
                  <a:lnTo>
                    <a:pt x="4152" y="53340"/>
                  </a:lnTo>
                  <a:lnTo>
                    <a:pt x="314350" y="53340"/>
                  </a:lnTo>
                  <a:lnTo>
                    <a:pt x="318516" y="48907"/>
                  </a:lnTo>
                  <a:lnTo>
                    <a:pt x="318516" y="33388"/>
                  </a:lnTo>
                  <a:close/>
                </a:path>
              </a:pathLst>
            </a:custGeom>
            <a:solidFill>
              <a:srgbClr val="7686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91217" y="1648969"/>
              <a:ext cx="68579" cy="14935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582653" y="1648966"/>
              <a:ext cx="68579" cy="14935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75617" y="1648966"/>
              <a:ext cx="68579" cy="149351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0457685" y="1522476"/>
              <a:ext cx="318770" cy="120650"/>
            </a:xfrm>
            <a:custGeom>
              <a:avLst/>
              <a:gdLst/>
              <a:ahLst/>
              <a:cxnLst/>
              <a:rect l="l" t="t" r="r" b="b"/>
              <a:pathLst>
                <a:path w="318770" h="120650">
                  <a:moveTo>
                    <a:pt x="164464" y="0"/>
                  </a:moveTo>
                  <a:lnTo>
                    <a:pt x="156133" y="0"/>
                  </a:lnTo>
                  <a:lnTo>
                    <a:pt x="151968" y="2044"/>
                  </a:lnTo>
                  <a:lnTo>
                    <a:pt x="6248" y="97955"/>
                  </a:lnTo>
                  <a:lnTo>
                    <a:pt x="2082" y="99987"/>
                  </a:lnTo>
                  <a:lnTo>
                    <a:pt x="0" y="108153"/>
                  </a:lnTo>
                  <a:lnTo>
                    <a:pt x="6248" y="114274"/>
                  </a:lnTo>
                  <a:lnTo>
                    <a:pt x="10413" y="118351"/>
                  </a:lnTo>
                  <a:lnTo>
                    <a:pt x="16662" y="120395"/>
                  </a:lnTo>
                  <a:lnTo>
                    <a:pt x="20815" y="116319"/>
                  </a:lnTo>
                  <a:lnTo>
                    <a:pt x="151968" y="28574"/>
                  </a:lnTo>
                  <a:lnTo>
                    <a:pt x="156133" y="26530"/>
                  </a:lnTo>
                  <a:lnTo>
                    <a:pt x="162382" y="26530"/>
                  </a:lnTo>
                  <a:lnTo>
                    <a:pt x="166547" y="28574"/>
                  </a:lnTo>
                  <a:lnTo>
                    <a:pt x="299783" y="116319"/>
                  </a:lnTo>
                  <a:lnTo>
                    <a:pt x="303949" y="120395"/>
                  </a:lnTo>
                  <a:lnTo>
                    <a:pt x="310197" y="118351"/>
                  </a:lnTo>
                  <a:lnTo>
                    <a:pt x="312267" y="114274"/>
                  </a:lnTo>
                  <a:lnTo>
                    <a:pt x="316433" y="112229"/>
                  </a:lnTo>
                  <a:lnTo>
                    <a:pt x="318515" y="108153"/>
                  </a:lnTo>
                  <a:lnTo>
                    <a:pt x="318515" y="99987"/>
                  </a:lnTo>
                  <a:lnTo>
                    <a:pt x="314350" y="97955"/>
                  </a:lnTo>
                  <a:lnTo>
                    <a:pt x="168630" y="2044"/>
                  </a:lnTo>
                  <a:lnTo>
                    <a:pt x="164464" y="0"/>
                  </a:lnTo>
                  <a:close/>
                </a:path>
              </a:pathLst>
            </a:custGeom>
            <a:solidFill>
              <a:srgbClr val="7686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527791" y="1572769"/>
              <a:ext cx="179832" cy="64007"/>
            </a:xfrm>
            <a:prstGeom prst="rect">
              <a:avLst/>
            </a:prstGeom>
          </p:spPr>
        </p:pic>
      </p:grpSp>
      <p:grpSp>
        <p:nvGrpSpPr>
          <p:cNvPr id="32" name="object 32"/>
          <p:cNvGrpSpPr/>
          <p:nvPr/>
        </p:nvGrpSpPr>
        <p:grpSpPr>
          <a:xfrm>
            <a:off x="10384342" y="3553776"/>
            <a:ext cx="476250" cy="468630"/>
            <a:chOff x="10384342" y="3553776"/>
            <a:chExt cx="476250" cy="468630"/>
          </a:xfrm>
        </p:grpSpPr>
        <p:sp>
          <p:nvSpPr>
            <p:cNvPr id="33" name="object 33"/>
            <p:cNvSpPr/>
            <p:nvPr/>
          </p:nvSpPr>
          <p:spPr>
            <a:xfrm>
              <a:off x="10389109" y="3558539"/>
              <a:ext cx="466725" cy="459105"/>
            </a:xfrm>
            <a:custGeom>
              <a:avLst/>
              <a:gdLst/>
              <a:ahLst/>
              <a:cxnLst/>
              <a:rect l="l" t="t" r="r" b="b"/>
              <a:pathLst>
                <a:path w="466725" h="459104">
                  <a:moveTo>
                    <a:pt x="231101" y="0"/>
                  </a:moveTo>
                  <a:lnTo>
                    <a:pt x="160261" y="10223"/>
                  </a:lnTo>
                  <a:lnTo>
                    <a:pt x="96532" y="40919"/>
                  </a:lnTo>
                  <a:lnTo>
                    <a:pt x="44932" y="90131"/>
                  </a:lnTo>
                  <a:lnTo>
                    <a:pt x="17221" y="138010"/>
                  </a:lnTo>
                  <a:lnTo>
                    <a:pt x="0" y="209130"/>
                  </a:lnTo>
                  <a:lnTo>
                    <a:pt x="254" y="244817"/>
                  </a:lnTo>
                  <a:lnTo>
                    <a:pt x="17233" y="313410"/>
                  </a:lnTo>
                  <a:lnTo>
                    <a:pt x="54406" y="374116"/>
                  </a:lnTo>
                  <a:lnTo>
                    <a:pt x="109715" y="421957"/>
                  </a:lnTo>
                  <a:lnTo>
                    <a:pt x="197904" y="455345"/>
                  </a:lnTo>
                  <a:lnTo>
                    <a:pt x="234429" y="458508"/>
                  </a:lnTo>
                  <a:lnTo>
                    <a:pt x="270421" y="456069"/>
                  </a:lnTo>
                  <a:lnTo>
                    <a:pt x="338340" y="435368"/>
                  </a:lnTo>
                  <a:lnTo>
                    <a:pt x="396633" y="395173"/>
                  </a:lnTo>
                  <a:lnTo>
                    <a:pt x="440283" y="337439"/>
                  </a:lnTo>
                  <a:lnTo>
                    <a:pt x="463499" y="267309"/>
                  </a:lnTo>
                  <a:lnTo>
                    <a:pt x="466128" y="231495"/>
                  </a:lnTo>
                  <a:lnTo>
                    <a:pt x="463042" y="196075"/>
                  </a:lnTo>
                  <a:lnTo>
                    <a:pt x="440829" y="128981"/>
                  </a:lnTo>
                  <a:lnTo>
                    <a:pt x="398907" y="71031"/>
                  </a:lnTo>
                  <a:lnTo>
                    <a:pt x="339407" y="27165"/>
                  </a:lnTo>
                  <a:lnTo>
                    <a:pt x="304050" y="12204"/>
                  </a:lnTo>
                  <a:lnTo>
                    <a:pt x="231101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0389105" y="3558538"/>
              <a:ext cx="466725" cy="459105"/>
            </a:xfrm>
            <a:custGeom>
              <a:avLst/>
              <a:gdLst/>
              <a:ahLst/>
              <a:cxnLst/>
              <a:rect l="l" t="t" r="r" b="b"/>
              <a:pathLst>
                <a:path w="466725" h="459104">
                  <a:moveTo>
                    <a:pt x="17221" y="138010"/>
                  </a:moveTo>
                  <a:lnTo>
                    <a:pt x="5562" y="173316"/>
                  </a:lnTo>
                  <a:lnTo>
                    <a:pt x="0" y="209130"/>
                  </a:lnTo>
                  <a:lnTo>
                    <a:pt x="253" y="244817"/>
                  </a:lnTo>
                  <a:lnTo>
                    <a:pt x="17233" y="313410"/>
                  </a:lnTo>
                  <a:lnTo>
                    <a:pt x="54419" y="374116"/>
                  </a:lnTo>
                  <a:lnTo>
                    <a:pt x="109715" y="421970"/>
                  </a:lnTo>
                  <a:lnTo>
                    <a:pt x="197904" y="455345"/>
                  </a:lnTo>
                  <a:lnTo>
                    <a:pt x="234429" y="458508"/>
                  </a:lnTo>
                  <a:lnTo>
                    <a:pt x="270433" y="456082"/>
                  </a:lnTo>
                  <a:lnTo>
                    <a:pt x="338340" y="435368"/>
                  </a:lnTo>
                  <a:lnTo>
                    <a:pt x="396646" y="395173"/>
                  </a:lnTo>
                  <a:lnTo>
                    <a:pt x="440283" y="337438"/>
                  </a:lnTo>
                  <a:lnTo>
                    <a:pt x="463499" y="267309"/>
                  </a:lnTo>
                  <a:lnTo>
                    <a:pt x="466128" y="231495"/>
                  </a:lnTo>
                  <a:lnTo>
                    <a:pt x="463041" y="196075"/>
                  </a:lnTo>
                  <a:lnTo>
                    <a:pt x="440829" y="128993"/>
                  </a:lnTo>
                  <a:lnTo>
                    <a:pt x="398919" y="71031"/>
                  </a:lnTo>
                  <a:lnTo>
                    <a:pt x="339407" y="27165"/>
                  </a:lnTo>
                  <a:lnTo>
                    <a:pt x="304063" y="12204"/>
                  </a:lnTo>
                  <a:lnTo>
                    <a:pt x="231101" y="0"/>
                  </a:lnTo>
                  <a:lnTo>
                    <a:pt x="195110" y="2438"/>
                  </a:lnTo>
                  <a:lnTo>
                    <a:pt x="127190" y="23139"/>
                  </a:lnTo>
                  <a:lnTo>
                    <a:pt x="68910" y="63334"/>
                  </a:lnTo>
                  <a:lnTo>
                    <a:pt x="25247" y="121069"/>
                  </a:lnTo>
                  <a:lnTo>
                    <a:pt x="17221" y="138010"/>
                  </a:lnTo>
                  <a:close/>
                </a:path>
              </a:pathLst>
            </a:custGeom>
            <a:ln w="9525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0418063" y="3598163"/>
              <a:ext cx="397510" cy="370205"/>
            </a:xfrm>
            <a:custGeom>
              <a:avLst/>
              <a:gdLst/>
              <a:ahLst/>
              <a:cxnLst/>
              <a:rect l="l" t="t" r="r" b="b"/>
              <a:pathLst>
                <a:path w="397509" h="370204">
                  <a:moveTo>
                    <a:pt x="198666" y="0"/>
                  </a:moveTo>
                  <a:lnTo>
                    <a:pt x="158623" y="3759"/>
                  </a:lnTo>
                  <a:lnTo>
                    <a:pt x="121335" y="14528"/>
                  </a:lnTo>
                  <a:lnTo>
                    <a:pt x="72301" y="42214"/>
                  </a:lnTo>
                  <a:lnTo>
                    <a:pt x="33921" y="81508"/>
                  </a:lnTo>
                  <a:lnTo>
                    <a:pt x="8928" y="129908"/>
                  </a:lnTo>
                  <a:lnTo>
                    <a:pt x="0" y="184886"/>
                  </a:lnTo>
                  <a:lnTo>
                    <a:pt x="1028" y="203796"/>
                  </a:lnTo>
                  <a:lnTo>
                    <a:pt x="15608" y="256857"/>
                  </a:lnTo>
                  <a:lnTo>
                    <a:pt x="45364" y="302488"/>
                  </a:lnTo>
                  <a:lnTo>
                    <a:pt x="87579" y="338201"/>
                  </a:lnTo>
                  <a:lnTo>
                    <a:pt x="139598" y="361467"/>
                  </a:lnTo>
                  <a:lnTo>
                    <a:pt x="178358" y="368820"/>
                  </a:lnTo>
                  <a:lnTo>
                    <a:pt x="198666" y="369785"/>
                  </a:lnTo>
                  <a:lnTo>
                    <a:pt x="218973" y="368820"/>
                  </a:lnTo>
                  <a:lnTo>
                    <a:pt x="257746" y="361467"/>
                  </a:lnTo>
                  <a:lnTo>
                    <a:pt x="293370" y="347459"/>
                  </a:lnTo>
                  <a:lnTo>
                    <a:pt x="339140" y="315633"/>
                  </a:lnTo>
                  <a:lnTo>
                    <a:pt x="373354" y="273011"/>
                  </a:lnTo>
                  <a:lnTo>
                    <a:pt x="393293" y="222148"/>
                  </a:lnTo>
                  <a:lnTo>
                    <a:pt x="397332" y="184886"/>
                  </a:lnTo>
                  <a:lnTo>
                    <a:pt x="396303" y="165989"/>
                  </a:lnTo>
                  <a:lnTo>
                    <a:pt x="381723" y="112928"/>
                  </a:lnTo>
                  <a:lnTo>
                    <a:pt x="351967" y="67284"/>
                  </a:lnTo>
                  <a:lnTo>
                    <a:pt x="309753" y="31584"/>
                  </a:lnTo>
                  <a:lnTo>
                    <a:pt x="257746" y="8305"/>
                  </a:lnTo>
                  <a:lnTo>
                    <a:pt x="218973" y="952"/>
                  </a:lnTo>
                  <a:lnTo>
                    <a:pt x="1986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0418063" y="3598163"/>
              <a:ext cx="397510" cy="370205"/>
            </a:xfrm>
            <a:custGeom>
              <a:avLst/>
              <a:gdLst/>
              <a:ahLst/>
              <a:cxnLst/>
              <a:rect l="l" t="t" r="r" b="b"/>
              <a:pathLst>
                <a:path w="397509" h="370204">
                  <a:moveTo>
                    <a:pt x="198666" y="0"/>
                  </a:moveTo>
                  <a:lnTo>
                    <a:pt x="158623" y="3759"/>
                  </a:lnTo>
                  <a:lnTo>
                    <a:pt x="121335" y="14528"/>
                  </a:lnTo>
                  <a:lnTo>
                    <a:pt x="72301" y="42214"/>
                  </a:lnTo>
                  <a:lnTo>
                    <a:pt x="33921" y="81508"/>
                  </a:lnTo>
                  <a:lnTo>
                    <a:pt x="8928" y="129908"/>
                  </a:lnTo>
                  <a:lnTo>
                    <a:pt x="0" y="184886"/>
                  </a:lnTo>
                  <a:lnTo>
                    <a:pt x="1028" y="203796"/>
                  </a:lnTo>
                  <a:lnTo>
                    <a:pt x="15608" y="256857"/>
                  </a:lnTo>
                  <a:lnTo>
                    <a:pt x="45364" y="302488"/>
                  </a:lnTo>
                  <a:lnTo>
                    <a:pt x="87579" y="338201"/>
                  </a:lnTo>
                  <a:lnTo>
                    <a:pt x="139598" y="361467"/>
                  </a:lnTo>
                  <a:lnTo>
                    <a:pt x="178358" y="368820"/>
                  </a:lnTo>
                  <a:lnTo>
                    <a:pt x="198666" y="369785"/>
                  </a:lnTo>
                  <a:lnTo>
                    <a:pt x="218973" y="368820"/>
                  </a:lnTo>
                  <a:lnTo>
                    <a:pt x="257746" y="361467"/>
                  </a:lnTo>
                  <a:lnTo>
                    <a:pt x="293370" y="347459"/>
                  </a:lnTo>
                  <a:lnTo>
                    <a:pt x="339140" y="315633"/>
                  </a:lnTo>
                  <a:lnTo>
                    <a:pt x="373354" y="273011"/>
                  </a:lnTo>
                  <a:lnTo>
                    <a:pt x="393293" y="222148"/>
                  </a:lnTo>
                  <a:lnTo>
                    <a:pt x="397332" y="184886"/>
                  </a:lnTo>
                  <a:lnTo>
                    <a:pt x="396303" y="165989"/>
                  </a:lnTo>
                  <a:lnTo>
                    <a:pt x="381723" y="112928"/>
                  </a:lnTo>
                  <a:lnTo>
                    <a:pt x="351967" y="67284"/>
                  </a:lnTo>
                  <a:lnTo>
                    <a:pt x="309753" y="31584"/>
                  </a:lnTo>
                  <a:lnTo>
                    <a:pt x="257746" y="8305"/>
                  </a:lnTo>
                  <a:lnTo>
                    <a:pt x="218973" y="952"/>
                  </a:lnTo>
                  <a:lnTo>
                    <a:pt x="198666" y="0"/>
                  </a:lnTo>
                  <a:close/>
                </a:path>
              </a:pathLst>
            </a:custGeom>
            <a:ln w="9143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482069" y="3654551"/>
              <a:ext cx="262136" cy="281939"/>
            </a:xfrm>
            <a:prstGeom prst="rect">
              <a:avLst/>
            </a:prstGeom>
          </p:spPr>
        </p:pic>
      </p:grpSp>
      <p:grpSp>
        <p:nvGrpSpPr>
          <p:cNvPr id="38" name="object 38"/>
          <p:cNvGrpSpPr/>
          <p:nvPr/>
        </p:nvGrpSpPr>
        <p:grpSpPr>
          <a:xfrm>
            <a:off x="3268786" y="1456753"/>
            <a:ext cx="476250" cy="469900"/>
            <a:chOff x="3268786" y="1456753"/>
            <a:chExt cx="476250" cy="469900"/>
          </a:xfrm>
        </p:grpSpPr>
        <p:sp>
          <p:nvSpPr>
            <p:cNvPr id="39" name="object 39"/>
            <p:cNvSpPr/>
            <p:nvPr/>
          </p:nvSpPr>
          <p:spPr>
            <a:xfrm>
              <a:off x="3273553" y="1461516"/>
              <a:ext cx="466725" cy="460375"/>
            </a:xfrm>
            <a:custGeom>
              <a:avLst/>
              <a:gdLst/>
              <a:ahLst/>
              <a:cxnLst/>
              <a:rect l="l" t="t" r="r" b="b"/>
              <a:pathLst>
                <a:path w="466725" h="460375">
                  <a:moveTo>
                    <a:pt x="231101" y="0"/>
                  </a:moveTo>
                  <a:lnTo>
                    <a:pt x="160261" y="10261"/>
                  </a:lnTo>
                  <a:lnTo>
                    <a:pt x="96532" y="41059"/>
                  </a:lnTo>
                  <a:lnTo>
                    <a:pt x="44932" y="90436"/>
                  </a:lnTo>
                  <a:lnTo>
                    <a:pt x="17221" y="138468"/>
                  </a:lnTo>
                  <a:lnTo>
                    <a:pt x="0" y="209816"/>
                  </a:lnTo>
                  <a:lnTo>
                    <a:pt x="254" y="245630"/>
                  </a:lnTo>
                  <a:lnTo>
                    <a:pt x="17233" y="314452"/>
                  </a:lnTo>
                  <a:lnTo>
                    <a:pt x="54406" y="375361"/>
                  </a:lnTo>
                  <a:lnTo>
                    <a:pt x="109715" y="423367"/>
                  </a:lnTo>
                  <a:lnTo>
                    <a:pt x="143522" y="440969"/>
                  </a:lnTo>
                  <a:lnTo>
                    <a:pt x="197904" y="456857"/>
                  </a:lnTo>
                  <a:lnTo>
                    <a:pt x="234429" y="460032"/>
                  </a:lnTo>
                  <a:lnTo>
                    <a:pt x="270421" y="457593"/>
                  </a:lnTo>
                  <a:lnTo>
                    <a:pt x="338340" y="436816"/>
                  </a:lnTo>
                  <a:lnTo>
                    <a:pt x="396633" y="396481"/>
                  </a:lnTo>
                  <a:lnTo>
                    <a:pt x="440283" y="338556"/>
                  </a:lnTo>
                  <a:lnTo>
                    <a:pt x="463499" y="268198"/>
                  </a:lnTo>
                  <a:lnTo>
                    <a:pt x="466128" y="232257"/>
                  </a:lnTo>
                  <a:lnTo>
                    <a:pt x="463042" y="196723"/>
                  </a:lnTo>
                  <a:lnTo>
                    <a:pt x="440817" y="129413"/>
                  </a:lnTo>
                  <a:lnTo>
                    <a:pt x="398907" y="71259"/>
                  </a:lnTo>
                  <a:lnTo>
                    <a:pt x="339407" y="27254"/>
                  </a:lnTo>
                  <a:lnTo>
                    <a:pt x="304050" y="12242"/>
                  </a:lnTo>
                  <a:lnTo>
                    <a:pt x="231101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273549" y="1461516"/>
              <a:ext cx="466725" cy="460375"/>
            </a:xfrm>
            <a:custGeom>
              <a:avLst/>
              <a:gdLst/>
              <a:ahLst/>
              <a:cxnLst/>
              <a:rect l="l" t="t" r="r" b="b"/>
              <a:pathLst>
                <a:path w="466725" h="460375">
                  <a:moveTo>
                    <a:pt x="17221" y="138468"/>
                  </a:moveTo>
                  <a:lnTo>
                    <a:pt x="5562" y="173888"/>
                  </a:lnTo>
                  <a:lnTo>
                    <a:pt x="0" y="209816"/>
                  </a:lnTo>
                  <a:lnTo>
                    <a:pt x="253" y="245630"/>
                  </a:lnTo>
                  <a:lnTo>
                    <a:pt x="17233" y="314452"/>
                  </a:lnTo>
                  <a:lnTo>
                    <a:pt x="54419" y="375361"/>
                  </a:lnTo>
                  <a:lnTo>
                    <a:pt x="109715" y="423367"/>
                  </a:lnTo>
                  <a:lnTo>
                    <a:pt x="143522" y="440969"/>
                  </a:lnTo>
                  <a:lnTo>
                    <a:pt x="197904" y="456857"/>
                  </a:lnTo>
                  <a:lnTo>
                    <a:pt x="234429" y="460032"/>
                  </a:lnTo>
                  <a:lnTo>
                    <a:pt x="270433" y="457593"/>
                  </a:lnTo>
                  <a:lnTo>
                    <a:pt x="338340" y="436816"/>
                  </a:lnTo>
                  <a:lnTo>
                    <a:pt x="396646" y="396481"/>
                  </a:lnTo>
                  <a:lnTo>
                    <a:pt x="440283" y="338556"/>
                  </a:lnTo>
                  <a:lnTo>
                    <a:pt x="463499" y="268198"/>
                  </a:lnTo>
                  <a:lnTo>
                    <a:pt x="466128" y="232257"/>
                  </a:lnTo>
                  <a:lnTo>
                    <a:pt x="463041" y="196723"/>
                  </a:lnTo>
                  <a:lnTo>
                    <a:pt x="440829" y="129413"/>
                  </a:lnTo>
                  <a:lnTo>
                    <a:pt x="398906" y="71259"/>
                  </a:lnTo>
                  <a:lnTo>
                    <a:pt x="339407" y="27254"/>
                  </a:lnTo>
                  <a:lnTo>
                    <a:pt x="304063" y="12242"/>
                  </a:lnTo>
                  <a:lnTo>
                    <a:pt x="231101" y="0"/>
                  </a:lnTo>
                  <a:lnTo>
                    <a:pt x="195110" y="2438"/>
                  </a:lnTo>
                  <a:lnTo>
                    <a:pt x="127190" y="23215"/>
                  </a:lnTo>
                  <a:lnTo>
                    <a:pt x="68910" y="63538"/>
                  </a:lnTo>
                  <a:lnTo>
                    <a:pt x="25247" y="121462"/>
                  </a:lnTo>
                  <a:lnTo>
                    <a:pt x="17221" y="138468"/>
                  </a:lnTo>
                  <a:close/>
                </a:path>
              </a:pathLst>
            </a:custGeom>
            <a:ln w="9524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310126" y="1501140"/>
              <a:ext cx="399415" cy="371475"/>
            </a:xfrm>
            <a:custGeom>
              <a:avLst/>
              <a:gdLst/>
              <a:ahLst/>
              <a:cxnLst/>
              <a:rect l="l" t="t" r="r" b="b"/>
              <a:pathLst>
                <a:path w="399414" h="371475">
                  <a:moveTo>
                    <a:pt x="199428" y="0"/>
                  </a:moveTo>
                  <a:lnTo>
                    <a:pt x="159232" y="3771"/>
                  </a:lnTo>
                  <a:lnTo>
                    <a:pt x="121805" y="14592"/>
                  </a:lnTo>
                  <a:lnTo>
                    <a:pt x="72567" y="42392"/>
                  </a:lnTo>
                  <a:lnTo>
                    <a:pt x="34061" y="81851"/>
                  </a:lnTo>
                  <a:lnTo>
                    <a:pt x="8966" y="130441"/>
                  </a:lnTo>
                  <a:lnTo>
                    <a:pt x="0" y="185648"/>
                  </a:lnTo>
                  <a:lnTo>
                    <a:pt x="1028" y="204635"/>
                  </a:lnTo>
                  <a:lnTo>
                    <a:pt x="15671" y="257911"/>
                  </a:lnTo>
                  <a:lnTo>
                    <a:pt x="45529" y="303733"/>
                  </a:lnTo>
                  <a:lnTo>
                    <a:pt x="87922" y="339598"/>
                  </a:lnTo>
                  <a:lnTo>
                    <a:pt x="140131" y="362953"/>
                  </a:lnTo>
                  <a:lnTo>
                    <a:pt x="179031" y="370344"/>
                  </a:lnTo>
                  <a:lnTo>
                    <a:pt x="199428" y="371309"/>
                  </a:lnTo>
                  <a:lnTo>
                    <a:pt x="219824" y="370344"/>
                  </a:lnTo>
                  <a:lnTo>
                    <a:pt x="258724" y="362953"/>
                  </a:lnTo>
                  <a:lnTo>
                    <a:pt x="294487" y="348894"/>
                  </a:lnTo>
                  <a:lnTo>
                    <a:pt x="340448" y="316928"/>
                  </a:lnTo>
                  <a:lnTo>
                    <a:pt x="374789" y="274142"/>
                  </a:lnTo>
                  <a:lnTo>
                    <a:pt x="394804" y="223062"/>
                  </a:lnTo>
                  <a:lnTo>
                    <a:pt x="398856" y="185648"/>
                  </a:lnTo>
                  <a:lnTo>
                    <a:pt x="397827" y="166674"/>
                  </a:lnTo>
                  <a:lnTo>
                    <a:pt x="383184" y="113385"/>
                  </a:lnTo>
                  <a:lnTo>
                    <a:pt x="353326" y="67551"/>
                  </a:lnTo>
                  <a:lnTo>
                    <a:pt x="310934" y="31711"/>
                  </a:lnTo>
                  <a:lnTo>
                    <a:pt x="258724" y="8343"/>
                  </a:lnTo>
                  <a:lnTo>
                    <a:pt x="219824" y="952"/>
                  </a:lnTo>
                  <a:lnTo>
                    <a:pt x="1994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302507" y="1501140"/>
              <a:ext cx="397510" cy="371475"/>
            </a:xfrm>
            <a:custGeom>
              <a:avLst/>
              <a:gdLst/>
              <a:ahLst/>
              <a:cxnLst/>
              <a:rect l="l" t="t" r="r" b="b"/>
              <a:pathLst>
                <a:path w="397510" h="371475">
                  <a:moveTo>
                    <a:pt x="198666" y="0"/>
                  </a:moveTo>
                  <a:lnTo>
                    <a:pt x="158623" y="3771"/>
                  </a:lnTo>
                  <a:lnTo>
                    <a:pt x="121335" y="14592"/>
                  </a:lnTo>
                  <a:lnTo>
                    <a:pt x="72301" y="42392"/>
                  </a:lnTo>
                  <a:lnTo>
                    <a:pt x="33921" y="81851"/>
                  </a:lnTo>
                  <a:lnTo>
                    <a:pt x="8928" y="130441"/>
                  </a:lnTo>
                  <a:lnTo>
                    <a:pt x="0" y="185648"/>
                  </a:lnTo>
                  <a:lnTo>
                    <a:pt x="1028" y="204635"/>
                  </a:lnTo>
                  <a:lnTo>
                    <a:pt x="15608" y="257911"/>
                  </a:lnTo>
                  <a:lnTo>
                    <a:pt x="45364" y="303733"/>
                  </a:lnTo>
                  <a:lnTo>
                    <a:pt x="87579" y="339598"/>
                  </a:lnTo>
                  <a:lnTo>
                    <a:pt x="139585" y="362953"/>
                  </a:lnTo>
                  <a:lnTo>
                    <a:pt x="178358" y="370344"/>
                  </a:lnTo>
                  <a:lnTo>
                    <a:pt x="198666" y="371309"/>
                  </a:lnTo>
                  <a:lnTo>
                    <a:pt x="218973" y="370344"/>
                  </a:lnTo>
                  <a:lnTo>
                    <a:pt x="257746" y="362953"/>
                  </a:lnTo>
                  <a:lnTo>
                    <a:pt x="293370" y="348894"/>
                  </a:lnTo>
                  <a:lnTo>
                    <a:pt x="339140" y="316928"/>
                  </a:lnTo>
                  <a:lnTo>
                    <a:pt x="373354" y="274142"/>
                  </a:lnTo>
                  <a:lnTo>
                    <a:pt x="393293" y="223062"/>
                  </a:lnTo>
                  <a:lnTo>
                    <a:pt x="397332" y="185648"/>
                  </a:lnTo>
                  <a:lnTo>
                    <a:pt x="396303" y="166674"/>
                  </a:lnTo>
                  <a:lnTo>
                    <a:pt x="381723" y="113385"/>
                  </a:lnTo>
                  <a:lnTo>
                    <a:pt x="351967" y="67551"/>
                  </a:lnTo>
                  <a:lnTo>
                    <a:pt x="309753" y="31711"/>
                  </a:lnTo>
                  <a:lnTo>
                    <a:pt x="257746" y="8343"/>
                  </a:lnTo>
                  <a:lnTo>
                    <a:pt x="218973" y="952"/>
                  </a:lnTo>
                  <a:lnTo>
                    <a:pt x="198666" y="0"/>
                  </a:lnTo>
                  <a:close/>
                </a:path>
              </a:pathLst>
            </a:custGeom>
            <a:ln w="9144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01571" y="1588011"/>
              <a:ext cx="195072" cy="198120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3340613" y="1528568"/>
              <a:ext cx="317500" cy="318770"/>
            </a:xfrm>
            <a:custGeom>
              <a:avLst/>
              <a:gdLst/>
              <a:ahLst/>
              <a:cxnLst/>
              <a:rect l="l" t="t" r="r" b="b"/>
              <a:pathLst>
                <a:path w="317500" h="318769">
                  <a:moveTo>
                    <a:pt x="158495" y="0"/>
                  </a:moveTo>
                  <a:lnTo>
                    <a:pt x="108143" y="8055"/>
                  </a:lnTo>
                  <a:lnTo>
                    <a:pt x="64602" y="30536"/>
                  </a:lnTo>
                  <a:lnTo>
                    <a:pt x="30388" y="64915"/>
                  </a:lnTo>
                  <a:lnTo>
                    <a:pt x="8016" y="108664"/>
                  </a:lnTo>
                  <a:lnTo>
                    <a:pt x="0" y="159257"/>
                  </a:lnTo>
                  <a:lnTo>
                    <a:pt x="8016" y="209358"/>
                  </a:lnTo>
                  <a:lnTo>
                    <a:pt x="30388" y="253046"/>
                  </a:lnTo>
                  <a:lnTo>
                    <a:pt x="64602" y="287610"/>
                  </a:lnTo>
                  <a:lnTo>
                    <a:pt x="108143" y="310337"/>
                  </a:lnTo>
                  <a:lnTo>
                    <a:pt x="158495" y="318515"/>
                  </a:lnTo>
                  <a:lnTo>
                    <a:pt x="208356" y="310337"/>
                  </a:lnTo>
                  <a:lnTo>
                    <a:pt x="251835" y="287610"/>
                  </a:lnTo>
                  <a:lnTo>
                    <a:pt x="286234" y="253046"/>
                  </a:lnTo>
                  <a:lnTo>
                    <a:pt x="308852" y="209358"/>
                  </a:lnTo>
                  <a:lnTo>
                    <a:pt x="316991" y="159257"/>
                  </a:lnTo>
                  <a:lnTo>
                    <a:pt x="315373" y="137405"/>
                  </a:lnTo>
                  <a:lnTo>
                    <a:pt x="310757" y="116397"/>
                  </a:lnTo>
                  <a:lnTo>
                    <a:pt x="303506" y="96591"/>
                  </a:lnTo>
                  <a:lnTo>
                    <a:pt x="293979" y="78346"/>
                  </a:lnTo>
                  <a:lnTo>
                    <a:pt x="276085" y="96329"/>
                  </a:lnTo>
                  <a:lnTo>
                    <a:pt x="274802" y="97612"/>
                  </a:lnTo>
                  <a:lnTo>
                    <a:pt x="273532" y="97612"/>
                  </a:lnTo>
                  <a:lnTo>
                    <a:pt x="272249" y="98894"/>
                  </a:lnTo>
                  <a:lnTo>
                    <a:pt x="278424" y="112843"/>
                  </a:lnTo>
                  <a:lnTo>
                    <a:pt x="283278" y="127633"/>
                  </a:lnTo>
                  <a:lnTo>
                    <a:pt x="286453" y="143145"/>
                  </a:lnTo>
                  <a:lnTo>
                    <a:pt x="287591" y="159257"/>
                  </a:lnTo>
                  <a:lnTo>
                    <a:pt x="277305" y="209326"/>
                  </a:lnTo>
                  <a:lnTo>
                    <a:pt x="249404" y="250605"/>
                  </a:lnTo>
                  <a:lnTo>
                    <a:pt x="208322" y="278640"/>
                  </a:lnTo>
                  <a:lnTo>
                    <a:pt x="158495" y="288975"/>
                  </a:lnTo>
                  <a:lnTo>
                    <a:pt x="108128" y="278640"/>
                  </a:lnTo>
                  <a:lnTo>
                    <a:pt x="67106" y="250605"/>
                  </a:lnTo>
                  <a:lnTo>
                    <a:pt x="39506" y="209326"/>
                  </a:lnTo>
                  <a:lnTo>
                    <a:pt x="29400" y="159257"/>
                  </a:lnTo>
                  <a:lnTo>
                    <a:pt x="39506" y="108648"/>
                  </a:lnTo>
                  <a:lnTo>
                    <a:pt x="67106" y="67429"/>
                  </a:lnTo>
                  <a:lnTo>
                    <a:pt x="108128" y="39694"/>
                  </a:lnTo>
                  <a:lnTo>
                    <a:pt x="158495" y="29540"/>
                  </a:lnTo>
                  <a:lnTo>
                    <a:pt x="173791" y="30484"/>
                  </a:lnTo>
                  <a:lnTo>
                    <a:pt x="188847" y="33235"/>
                  </a:lnTo>
                  <a:lnTo>
                    <a:pt x="203424" y="37673"/>
                  </a:lnTo>
                  <a:lnTo>
                    <a:pt x="217284" y="43675"/>
                  </a:lnTo>
                  <a:lnTo>
                    <a:pt x="239013" y="21843"/>
                  </a:lnTo>
                  <a:lnTo>
                    <a:pt x="220321" y="12467"/>
                  </a:lnTo>
                  <a:lnTo>
                    <a:pt x="200669" y="5621"/>
                  </a:lnTo>
                  <a:lnTo>
                    <a:pt x="180060" y="1425"/>
                  </a:lnTo>
                  <a:lnTo>
                    <a:pt x="158495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488434" y="1519543"/>
              <a:ext cx="178033" cy="176667"/>
            </a:xfrm>
            <a:prstGeom prst="rect">
              <a:avLst/>
            </a:prstGeom>
          </p:spPr>
        </p:pic>
      </p:grp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47" name="object 4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55904" y="214884"/>
            <a:ext cx="10598150" cy="623570"/>
            <a:chOff x="755904" y="214884"/>
            <a:chExt cx="10598150" cy="623570"/>
          </a:xfrm>
        </p:grpSpPr>
        <p:sp>
          <p:nvSpPr>
            <p:cNvPr id="3" name="object 3"/>
            <p:cNvSpPr/>
            <p:nvPr/>
          </p:nvSpPr>
          <p:spPr>
            <a:xfrm>
              <a:off x="838200" y="246888"/>
              <a:ext cx="10515600" cy="486409"/>
            </a:xfrm>
            <a:custGeom>
              <a:avLst/>
              <a:gdLst/>
              <a:ahLst/>
              <a:cxnLst/>
              <a:rect l="l" t="t" r="r" b="b"/>
              <a:pathLst>
                <a:path w="10515600" h="486409">
                  <a:moveTo>
                    <a:pt x="10515600" y="0"/>
                  </a:moveTo>
                  <a:lnTo>
                    <a:pt x="0" y="0"/>
                  </a:lnTo>
                  <a:lnTo>
                    <a:pt x="0" y="486155"/>
                  </a:lnTo>
                  <a:lnTo>
                    <a:pt x="10515600" y="486155"/>
                  </a:lnTo>
                  <a:lnTo>
                    <a:pt x="10515600" y="0"/>
                  </a:lnTo>
                  <a:close/>
                </a:path>
              </a:pathLst>
            </a:custGeom>
            <a:solidFill>
              <a:srgbClr val="5C7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5904" y="214884"/>
              <a:ext cx="6155435" cy="62331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95"/>
              </a:spcBef>
            </a:pPr>
            <a:r>
              <a:rPr spc="-5" dirty="0"/>
              <a:t>Assetto</a:t>
            </a:r>
            <a:r>
              <a:rPr dirty="0"/>
              <a:t> </a:t>
            </a:r>
            <a:r>
              <a:rPr spc="-5" dirty="0"/>
              <a:t>proprietario</a:t>
            </a:r>
            <a:r>
              <a:rPr spc="35" dirty="0"/>
              <a:t> </a:t>
            </a:r>
            <a:r>
              <a:rPr spc="-5" dirty="0"/>
              <a:t>e</a:t>
            </a:r>
            <a:r>
              <a:rPr spc="5" dirty="0"/>
              <a:t> </a:t>
            </a:r>
            <a:r>
              <a:rPr spc="-5" dirty="0"/>
              <a:t>ripartizione</a:t>
            </a:r>
            <a:r>
              <a:rPr spc="30" dirty="0"/>
              <a:t> </a:t>
            </a:r>
            <a:r>
              <a:rPr spc="-5" dirty="0"/>
              <a:t>dell’utile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71113" y="1481089"/>
          <a:ext cx="6070599" cy="26791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2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2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Enti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partecipanti</a:t>
                      </a:r>
                      <a:r>
                        <a:rPr sz="1200" b="1" spc="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al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Fondo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di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Dotazione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906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C70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%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di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partecipazione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C70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Ministero</a:t>
                      </a:r>
                      <a:r>
                        <a:rPr sz="1200" spc="-2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dell'Economia</a:t>
                      </a:r>
                      <a:r>
                        <a:rPr sz="1200" spc="-4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200" spc="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delle</a:t>
                      </a:r>
                      <a:r>
                        <a:rPr sz="1200" spc="-2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Finanze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5C707B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200" spc="-1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80,4%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5C707B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9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Sport</a:t>
                      </a:r>
                      <a:r>
                        <a:rPr sz="1200" spc="-2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200" spc="-2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Salute</a:t>
                      </a:r>
                      <a:r>
                        <a:rPr sz="1200" spc="-4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S.P.A.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5C707B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200" spc="-1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6,7%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77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5C707B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5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Cassa</a:t>
                      </a:r>
                      <a:r>
                        <a:rPr sz="1200" spc="-2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Depositi</a:t>
                      </a:r>
                      <a:r>
                        <a:rPr sz="1200" spc="-2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200" spc="-1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Prestiti</a:t>
                      </a:r>
                      <a:r>
                        <a:rPr sz="1200" spc="-2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spc="-5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S.P.A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5C707B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200" spc="-1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2,2%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77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5C707B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6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200" b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Totale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partecipanti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pubblici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906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803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89,4%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0080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56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200" spc="-5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Altre</a:t>
                      </a:r>
                      <a:r>
                        <a:rPr sz="1200" spc="-5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dirty="0">
                          <a:solidFill>
                            <a:srgbClr val="5B6F7A"/>
                          </a:solidFill>
                          <a:latin typeface="Trebuchet MS"/>
                          <a:cs typeface="Trebuchet MS"/>
                        </a:rPr>
                        <a:t>banche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5C707B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5C707B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2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00" b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Totale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partecipanti privati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271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92252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10,6%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T="9779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9225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7" name="object 7"/>
          <p:cNvGrpSpPr/>
          <p:nvPr/>
        </p:nvGrpSpPr>
        <p:grpSpPr>
          <a:xfrm>
            <a:off x="7098792" y="885444"/>
            <a:ext cx="4338955" cy="2575560"/>
            <a:chOff x="7098792" y="885444"/>
            <a:chExt cx="4338955" cy="257556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98792" y="885444"/>
              <a:ext cx="4338826" cy="256489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41464" y="931164"/>
              <a:ext cx="4226051" cy="2529839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127748" y="914396"/>
              <a:ext cx="4226560" cy="2452370"/>
            </a:xfrm>
            <a:custGeom>
              <a:avLst/>
              <a:gdLst/>
              <a:ahLst/>
              <a:cxnLst/>
              <a:rect l="l" t="t" r="r" b="b"/>
              <a:pathLst>
                <a:path w="4226559" h="2452370">
                  <a:moveTo>
                    <a:pt x="4112933" y="0"/>
                  </a:moveTo>
                  <a:lnTo>
                    <a:pt x="113118" y="0"/>
                  </a:lnTo>
                  <a:lnTo>
                    <a:pt x="69088" y="8889"/>
                  </a:lnTo>
                  <a:lnTo>
                    <a:pt x="33132" y="33132"/>
                  </a:lnTo>
                  <a:lnTo>
                    <a:pt x="8889" y="69088"/>
                  </a:lnTo>
                  <a:lnTo>
                    <a:pt x="0" y="113118"/>
                  </a:lnTo>
                  <a:lnTo>
                    <a:pt x="0" y="2339009"/>
                  </a:lnTo>
                  <a:lnTo>
                    <a:pt x="8889" y="2383037"/>
                  </a:lnTo>
                  <a:lnTo>
                    <a:pt x="33132" y="2418989"/>
                  </a:lnTo>
                  <a:lnTo>
                    <a:pt x="69088" y="2443228"/>
                  </a:lnTo>
                  <a:lnTo>
                    <a:pt x="113118" y="2452116"/>
                  </a:lnTo>
                  <a:lnTo>
                    <a:pt x="4112933" y="2452116"/>
                  </a:lnTo>
                  <a:lnTo>
                    <a:pt x="4156963" y="2443228"/>
                  </a:lnTo>
                  <a:lnTo>
                    <a:pt x="4192919" y="2418989"/>
                  </a:lnTo>
                  <a:lnTo>
                    <a:pt x="4217162" y="2383037"/>
                  </a:lnTo>
                  <a:lnTo>
                    <a:pt x="4226052" y="2339009"/>
                  </a:lnTo>
                  <a:lnTo>
                    <a:pt x="4226052" y="113118"/>
                  </a:lnTo>
                  <a:lnTo>
                    <a:pt x="4217162" y="69088"/>
                  </a:lnTo>
                  <a:lnTo>
                    <a:pt x="4192919" y="33132"/>
                  </a:lnTo>
                  <a:lnTo>
                    <a:pt x="4156963" y="8889"/>
                  </a:lnTo>
                  <a:lnTo>
                    <a:pt x="41129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127748" y="914396"/>
              <a:ext cx="4226560" cy="2452370"/>
            </a:xfrm>
            <a:custGeom>
              <a:avLst/>
              <a:gdLst/>
              <a:ahLst/>
              <a:cxnLst/>
              <a:rect l="l" t="t" r="r" b="b"/>
              <a:pathLst>
                <a:path w="4226559" h="2452370">
                  <a:moveTo>
                    <a:pt x="0" y="113118"/>
                  </a:moveTo>
                  <a:lnTo>
                    <a:pt x="8889" y="69088"/>
                  </a:lnTo>
                  <a:lnTo>
                    <a:pt x="33132" y="33132"/>
                  </a:lnTo>
                  <a:lnTo>
                    <a:pt x="69088" y="8889"/>
                  </a:lnTo>
                  <a:lnTo>
                    <a:pt x="113118" y="0"/>
                  </a:lnTo>
                  <a:lnTo>
                    <a:pt x="4112933" y="0"/>
                  </a:lnTo>
                  <a:lnTo>
                    <a:pt x="4156963" y="8889"/>
                  </a:lnTo>
                  <a:lnTo>
                    <a:pt x="4192919" y="33132"/>
                  </a:lnTo>
                  <a:lnTo>
                    <a:pt x="4217162" y="69088"/>
                  </a:lnTo>
                  <a:lnTo>
                    <a:pt x="4226052" y="113118"/>
                  </a:lnTo>
                  <a:lnTo>
                    <a:pt x="4226052" y="2339009"/>
                  </a:lnTo>
                  <a:lnTo>
                    <a:pt x="4217162" y="2383037"/>
                  </a:lnTo>
                  <a:lnTo>
                    <a:pt x="4192919" y="2418989"/>
                  </a:lnTo>
                  <a:lnTo>
                    <a:pt x="4156963" y="2443228"/>
                  </a:lnTo>
                  <a:lnTo>
                    <a:pt x="4112933" y="2452116"/>
                  </a:lnTo>
                  <a:lnTo>
                    <a:pt x="113118" y="2452116"/>
                  </a:lnTo>
                  <a:lnTo>
                    <a:pt x="69088" y="2443228"/>
                  </a:lnTo>
                  <a:lnTo>
                    <a:pt x="33132" y="2418989"/>
                  </a:lnTo>
                  <a:lnTo>
                    <a:pt x="8889" y="2383037"/>
                  </a:lnTo>
                  <a:lnTo>
                    <a:pt x="0" y="2339009"/>
                  </a:lnTo>
                  <a:lnTo>
                    <a:pt x="0" y="113118"/>
                  </a:lnTo>
                  <a:close/>
                </a:path>
              </a:pathLst>
            </a:custGeom>
            <a:ln w="6350">
              <a:solidFill>
                <a:srgbClr val="5E71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240332" y="958786"/>
            <a:ext cx="3924935" cy="2339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423545" indent="-172720">
              <a:lnSpc>
                <a:spcPct val="114999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Il 50%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dell’utile di esercizio </a:t>
            </a: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è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statutariamente </a:t>
            </a:r>
            <a:r>
              <a:rPr sz="1200" b="1" spc="-35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destinato </a:t>
            </a: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a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 riserva ordinaria;</a:t>
            </a:r>
            <a:endParaRPr sz="1200">
              <a:latin typeface="Trebuchet MS"/>
              <a:cs typeface="Trebuchet MS"/>
            </a:endParaRPr>
          </a:p>
          <a:p>
            <a:pPr marL="184785" marR="575310" indent="-172720">
              <a:lnSpc>
                <a:spcPct val="114999"/>
              </a:lnSpc>
              <a:buFont typeface="Arial MT"/>
              <a:buChar char="•"/>
              <a:tabLst>
                <a:tab pos="185420" algn="l"/>
              </a:tabLst>
            </a:pP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Il</a:t>
            </a:r>
            <a:r>
              <a:rPr sz="1200" spc="-2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5%</a:t>
            </a:r>
            <a:r>
              <a:rPr sz="1200" spc="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dell’utile</a:t>
            </a:r>
            <a:r>
              <a:rPr sz="1200" spc="-4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di</a:t>
            </a:r>
            <a:r>
              <a:rPr sz="1200" spc="-2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esercizio</a:t>
            </a:r>
            <a:r>
              <a:rPr sz="1200" spc="-3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è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 alternativamente </a:t>
            </a:r>
            <a:r>
              <a:rPr sz="1200" spc="-34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destinato</a:t>
            </a:r>
            <a:r>
              <a:rPr sz="1200" spc="-4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dal</a:t>
            </a:r>
            <a:r>
              <a:rPr sz="1200" spc="-2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CDA:</a:t>
            </a:r>
            <a:endParaRPr sz="1200">
              <a:latin typeface="Trebuchet MS"/>
              <a:cs typeface="Trebuchet MS"/>
            </a:endParaRPr>
          </a:p>
          <a:p>
            <a:pPr marL="370840" lvl="1" indent="-169545">
              <a:lnSpc>
                <a:spcPct val="100000"/>
              </a:lnSpc>
              <a:spcBef>
                <a:spcPts val="215"/>
              </a:spcBef>
              <a:buFont typeface="Wingdings"/>
              <a:buChar char=""/>
              <a:tabLst>
                <a:tab pos="370840" algn="l"/>
              </a:tabLst>
            </a:pP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Ad</a:t>
            </a:r>
            <a:r>
              <a:rPr sz="1200" spc="-1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un</a:t>
            </a:r>
            <a:r>
              <a:rPr sz="1200" spc="-3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fondo</a:t>
            </a:r>
            <a:r>
              <a:rPr sz="1200" spc="-2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di</a:t>
            </a:r>
            <a:r>
              <a:rPr sz="1200" spc="-3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riserva</a:t>
            </a:r>
            <a:r>
              <a:rPr sz="1200" spc="-4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straordinaria;</a:t>
            </a:r>
            <a:endParaRPr sz="1200">
              <a:latin typeface="Trebuchet MS"/>
              <a:cs typeface="Trebuchet MS"/>
            </a:endParaRPr>
          </a:p>
          <a:p>
            <a:pPr marL="370840" marR="125095" lvl="1" indent="-169545">
              <a:lnSpc>
                <a:spcPct val="114999"/>
              </a:lnSpc>
              <a:buFont typeface="Wingdings"/>
              <a:buChar char=""/>
              <a:tabLst>
                <a:tab pos="370840" algn="l"/>
              </a:tabLst>
            </a:pP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Ad un fondo da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destinare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a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finalità culturali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e </a:t>
            </a:r>
            <a:r>
              <a:rPr sz="1200" spc="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sociali,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la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cui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consistenza massima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non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impegnata </a:t>
            </a:r>
            <a:r>
              <a:rPr sz="1200" spc="-35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non</a:t>
            </a:r>
            <a:r>
              <a:rPr sz="1200" spc="-1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può</a:t>
            </a:r>
            <a:r>
              <a:rPr sz="1200" spc="-2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superare</a:t>
            </a:r>
            <a:r>
              <a:rPr sz="1200" spc="-5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i</a:t>
            </a:r>
            <a:r>
              <a:rPr sz="1200" spc="-10" dirty="0">
                <a:solidFill>
                  <a:srgbClr val="5B6F7A"/>
                </a:solidFill>
                <a:latin typeface="Trebuchet MS"/>
                <a:cs typeface="Trebuchet MS"/>
              </a:rPr>
              <a:t> 500.000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euro.</a:t>
            </a:r>
            <a:endParaRPr sz="1200">
              <a:latin typeface="Trebuchet MS"/>
              <a:cs typeface="Trebuchet MS"/>
            </a:endParaRPr>
          </a:p>
          <a:p>
            <a:pPr marL="184785" marR="5080" indent="-172720">
              <a:lnSpc>
                <a:spcPct val="114999"/>
              </a:lnSpc>
              <a:buFont typeface="Arial MT"/>
              <a:buChar char="•"/>
              <a:tabLst>
                <a:tab pos="185420" algn="l"/>
              </a:tabLst>
            </a:pP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Il 45%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dell’utile di esercizio </a:t>
            </a: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è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attribuito ai </a:t>
            </a: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partecipanti</a:t>
            </a:r>
            <a:r>
              <a:rPr sz="1200" b="1" spc="1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al</a:t>
            </a: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b="1" spc="-15" dirty="0">
                <a:solidFill>
                  <a:srgbClr val="5B6F7A"/>
                </a:solidFill>
                <a:latin typeface="Trebuchet MS"/>
                <a:cs typeface="Trebuchet MS"/>
              </a:rPr>
              <a:t>Fondo</a:t>
            </a:r>
            <a:r>
              <a:rPr sz="1200" b="1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di</a:t>
            </a:r>
            <a:r>
              <a:rPr sz="1200" b="1" spc="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b="1" spc="-5" dirty="0">
                <a:solidFill>
                  <a:srgbClr val="5B6F7A"/>
                </a:solidFill>
                <a:latin typeface="Trebuchet MS"/>
                <a:cs typeface="Trebuchet MS"/>
              </a:rPr>
              <a:t>Dotazione</a:t>
            </a:r>
            <a:r>
              <a:rPr sz="1200" b="1" spc="-1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nella</a:t>
            </a:r>
            <a:r>
              <a:rPr sz="1200" spc="-2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misura</a:t>
            </a:r>
            <a:r>
              <a:rPr sz="1200" spc="-2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della </a:t>
            </a:r>
            <a:r>
              <a:rPr sz="1200" spc="-34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quote</a:t>
            </a:r>
            <a:r>
              <a:rPr sz="1200" spc="-3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partecipazione</a:t>
            </a:r>
            <a:r>
              <a:rPr sz="1200" spc="-4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statutariamente</a:t>
            </a:r>
            <a:r>
              <a:rPr sz="1200" spc="-4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definite.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098792" y="3579876"/>
            <a:ext cx="4259580" cy="1811020"/>
            <a:chOff x="7098792" y="3579876"/>
            <a:chExt cx="4259580" cy="1811020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98792" y="3579876"/>
              <a:ext cx="4259567" cy="181051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7127748" y="3608826"/>
              <a:ext cx="4147185" cy="1697989"/>
            </a:xfrm>
            <a:custGeom>
              <a:avLst/>
              <a:gdLst/>
              <a:ahLst/>
              <a:cxnLst/>
              <a:rect l="l" t="t" r="r" b="b"/>
              <a:pathLst>
                <a:path w="4147184" h="1697989">
                  <a:moveTo>
                    <a:pt x="4068483" y="0"/>
                  </a:moveTo>
                  <a:lnTo>
                    <a:pt x="78320" y="0"/>
                  </a:lnTo>
                  <a:lnTo>
                    <a:pt x="47834" y="6154"/>
                  </a:lnTo>
                  <a:lnTo>
                    <a:pt x="22939" y="22939"/>
                  </a:lnTo>
                  <a:lnTo>
                    <a:pt x="6154" y="47834"/>
                  </a:lnTo>
                  <a:lnTo>
                    <a:pt x="0" y="78320"/>
                  </a:lnTo>
                  <a:lnTo>
                    <a:pt x="0" y="1619427"/>
                  </a:lnTo>
                  <a:lnTo>
                    <a:pt x="6154" y="1649912"/>
                  </a:lnTo>
                  <a:lnTo>
                    <a:pt x="22939" y="1674802"/>
                  </a:lnTo>
                  <a:lnTo>
                    <a:pt x="47834" y="1691583"/>
                  </a:lnTo>
                  <a:lnTo>
                    <a:pt x="78320" y="1697736"/>
                  </a:lnTo>
                  <a:lnTo>
                    <a:pt x="4068483" y="1697736"/>
                  </a:lnTo>
                  <a:lnTo>
                    <a:pt x="4098969" y="1691583"/>
                  </a:lnTo>
                  <a:lnTo>
                    <a:pt x="4123864" y="1674802"/>
                  </a:lnTo>
                  <a:lnTo>
                    <a:pt x="4140649" y="1649912"/>
                  </a:lnTo>
                  <a:lnTo>
                    <a:pt x="4146804" y="1619427"/>
                  </a:lnTo>
                  <a:lnTo>
                    <a:pt x="4146804" y="78320"/>
                  </a:lnTo>
                  <a:lnTo>
                    <a:pt x="4140649" y="47834"/>
                  </a:lnTo>
                  <a:lnTo>
                    <a:pt x="4123864" y="22939"/>
                  </a:lnTo>
                  <a:lnTo>
                    <a:pt x="4098969" y="6154"/>
                  </a:lnTo>
                  <a:lnTo>
                    <a:pt x="40684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27748" y="3608826"/>
              <a:ext cx="4147185" cy="1697989"/>
            </a:xfrm>
            <a:custGeom>
              <a:avLst/>
              <a:gdLst/>
              <a:ahLst/>
              <a:cxnLst/>
              <a:rect l="l" t="t" r="r" b="b"/>
              <a:pathLst>
                <a:path w="4147184" h="1697989">
                  <a:moveTo>
                    <a:pt x="0" y="78320"/>
                  </a:moveTo>
                  <a:lnTo>
                    <a:pt x="6154" y="47834"/>
                  </a:lnTo>
                  <a:lnTo>
                    <a:pt x="22939" y="22939"/>
                  </a:lnTo>
                  <a:lnTo>
                    <a:pt x="47834" y="6154"/>
                  </a:lnTo>
                  <a:lnTo>
                    <a:pt x="78320" y="0"/>
                  </a:lnTo>
                  <a:lnTo>
                    <a:pt x="4068483" y="0"/>
                  </a:lnTo>
                  <a:lnTo>
                    <a:pt x="4098969" y="6154"/>
                  </a:lnTo>
                  <a:lnTo>
                    <a:pt x="4123864" y="22939"/>
                  </a:lnTo>
                  <a:lnTo>
                    <a:pt x="4140649" y="47834"/>
                  </a:lnTo>
                  <a:lnTo>
                    <a:pt x="4146804" y="78320"/>
                  </a:lnTo>
                  <a:lnTo>
                    <a:pt x="4146804" y="1619427"/>
                  </a:lnTo>
                  <a:lnTo>
                    <a:pt x="4140649" y="1649912"/>
                  </a:lnTo>
                  <a:lnTo>
                    <a:pt x="4123864" y="1674802"/>
                  </a:lnTo>
                  <a:lnTo>
                    <a:pt x="4098969" y="1691583"/>
                  </a:lnTo>
                  <a:lnTo>
                    <a:pt x="4068483" y="1697736"/>
                  </a:lnTo>
                  <a:lnTo>
                    <a:pt x="78320" y="1697736"/>
                  </a:lnTo>
                  <a:lnTo>
                    <a:pt x="47834" y="1691583"/>
                  </a:lnTo>
                  <a:lnTo>
                    <a:pt x="22939" y="1674802"/>
                  </a:lnTo>
                  <a:lnTo>
                    <a:pt x="6154" y="1649912"/>
                  </a:lnTo>
                  <a:lnTo>
                    <a:pt x="0" y="1619427"/>
                  </a:lnTo>
                  <a:lnTo>
                    <a:pt x="0" y="78320"/>
                  </a:lnTo>
                  <a:close/>
                </a:path>
              </a:pathLst>
            </a:custGeom>
            <a:ln w="6350">
              <a:solidFill>
                <a:srgbClr val="5E71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230133" y="4011661"/>
            <a:ext cx="3785870" cy="866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Lo Statuto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dell’Istituto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è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stato approvato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con Decreto </a:t>
            </a:r>
            <a:r>
              <a:rPr sz="1200" spc="5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Interministeriale 24 gennaio </a:t>
            </a:r>
            <a:r>
              <a:rPr sz="1200" spc="-10" dirty="0">
                <a:solidFill>
                  <a:srgbClr val="5B6F7A"/>
                </a:solidFill>
                <a:latin typeface="Trebuchet MS"/>
                <a:cs typeface="Trebuchet MS"/>
              </a:rPr>
              <a:t>2014,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registrato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alla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Corte </a:t>
            </a:r>
            <a:r>
              <a:rPr sz="1200" spc="-35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dei Conti il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17 marzo </a:t>
            </a:r>
            <a:r>
              <a:rPr sz="1200" spc="-10" dirty="0">
                <a:solidFill>
                  <a:srgbClr val="5B6F7A"/>
                </a:solidFill>
                <a:latin typeface="Trebuchet MS"/>
                <a:cs typeface="Trebuchet MS"/>
              </a:rPr>
              <a:t>2014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e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pubblicato </a:t>
            </a:r>
            <a:r>
              <a:rPr sz="1200" spc="-10" dirty="0">
                <a:solidFill>
                  <a:srgbClr val="5B6F7A"/>
                </a:solidFill>
                <a:latin typeface="Trebuchet MS"/>
                <a:cs typeface="Trebuchet MS"/>
              </a:rPr>
              <a:t>sulla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Gazzetta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Ufficiale</a:t>
            </a:r>
            <a:r>
              <a:rPr sz="1200" spc="-5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n.92</a:t>
            </a:r>
            <a:r>
              <a:rPr sz="1200" spc="-2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del</a:t>
            </a:r>
            <a:r>
              <a:rPr sz="1200" spc="-2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5B6F7A"/>
                </a:solidFill>
                <a:latin typeface="Trebuchet MS"/>
                <a:cs typeface="Trebuchet MS"/>
              </a:rPr>
              <a:t>19</a:t>
            </a:r>
            <a:r>
              <a:rPr sz="1200" spc="-1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5B6F7A"/>
                </a:solidFill>
                <a:latin typeface="Trebuchet MS"/>
                <a:cs typeface="Trebuchet MS"/>
              </a:rPr>
              <a:t>aprile</a:t>
            </a:r>
            <a:r>
              <a:rPr sz="1200" spc="-40" dirty="0">
                <a:solidFill>
                  <a:srgbClr val="5B6F7A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5B6F7A"/>
                </a:solidFill>
                <a:latin typeface="Trebuchet MS"/>
                <a:cs typeface="Trebuchet MS"/>
              </a:rPr>
              <a:t>2014.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48755"/>
            <a:ext cx="12191999" cy="8092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246888"/>
            <a:ext cx="10515600" cy="380873"/>
          </a:xfrm>
          <a:prstGeom prst="rect">
            <a:avLst/>
          </a:prstGeom>
          <a:solidFill>
            <a:srgbClr val="5C707B"/>
          </a:solidFill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lang="it-IT" spc="-20" dirty="0"/>
              <a:t>La Convenzione</a:t>
            </a:r>
            <a:endParaRPr spc="-20" dirty="0"/>
          </a:p>
        </p:txBody>
      </p:sp>
      <p:sp>
        <p:nvSpPr>
          <p:cNvPr id="15" name="object 15"/>
          <p:cNvSpPr txBox="1"/>
          <p:nvPr/>
        </p:nvSpPr>
        <p:spPr>
          <a:xfrm>
            <a:off x="838200" y="872601"/>
            <a:ext cx="10287000" cy="4532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-15" normalizeH="0" baseline="0" noProof="0" dirty="0">
                <a:ln>
                  <a:noFill/>
                </a:ln>
                <a:solidFill>
                  <a:srgbClr val="5C6F7A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pc="-15" dirty="0">
              <a:solidFill>
                <a:srgbClr val="5C6F7A"/>
              </a:solidFill>
              <a:latin typeface="Trebuchet MS"/>
              <a:cs typeface="Trebuchet MS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pc="-15" dirty="0">
              <a:solidFill>
                <a:srgbClr val="5C6F7A"/>
              </a:solidFill>
              <a:latin typeface="Trebuchet MS"/>
              <a:cs typeface="Trebuchet MS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pc="-15" dirty="0">
              <a:solidFill>
                <a:srgbClr val="5C6F7A"/>
              </a:solidFill>
              <a:latin typeface="Trebuchet MS"/>
              <a:cs typeface="Trebuchet MS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pc="-15" dirty="0">
              <a:solidFill>
                <a:srgbClr val="5C6F7A"/>
              </a:solidFill>
              <a:latin typeface="Trebuchet MS"/>
              <a:cs typeface="Trebuchet MS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pc="-15" dirty="0">
              <a:solidFill>
                <a:srgbClr val="5C6F7A"/>
              </a:solidFill>
              <a:latin typeface="Trebuchet MS"/>
              <a:cs typeface="Trebuchet MS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pc="-15" dirty="0">
              <a:solidFill>
                <a:srgbClr val="5C6F7A"/>
              </a:solidFill>
              <a:latin typeface="Trebuchet MS"/>
              <a:cs typeface="Trebuchet MS"/>
            </a:endParaRPr>
          </a:p>
          <a:p>
            <a:pPr algn="just"/>
            <a:r>
              <a:rPr lang="it-IT" sz="1100" spc="-5" dirty="0">
                <a:solidFill>
                  <a:srgbClr val="5C6F7A"/>
                </a:solidFill>
                <a:latin typeface="Trebuchet MS"/>
              </a:rPr>
              <a:t>L’accordo, siglato in data 12/01 2022 ha durata di durata triennale, offre la possibilità a tutte le realtà affiliate allo  CSAIN  di potere usufruire di prodotti dedicati, a partire dal Mutuo Light 2.0, per finanziamenti da € 10.000 fino a € 60.000 garantiti dal solo Fondo di Garanzia, affidato in gestione separata all’ICS, e da una lettera di referenza dell’Ente.</a:t>
            </a:r>
          </a:p>
          <a:p>
            <a:pPr algn="just"/>
            <a:endParaRPr lang="it-IT" sz="1100" spc="-5" dirty="0">
              <a:solidFill>
                <a:srgbClr val="5C6F7A"/>
              </a:solidFill>
              <a:latin typeface="Trebuchet MS"/>
            </a:endParaRPr>
          </a:p>
          <a:p>
            <a:pPr algn="just"/>
            <a:r>
              <a:rPr lang="it-IT" sz="1100" spc="-5" dirty="0">
                <a:solidFill>
                  <a:srgbClr val="5C6F7A"/>
                </a:solidFill>
                <a:latin typeface="Trebuchet MS"/>
              </a:rPr>
              <a:t>Altra misura significativa è “Valore Sport per tutti”, dedicata allo CSAIN  alle sue articolazioni territoriali, per investimenti fino a € 3.000.000 relativi alla realizzazione, riqualificazione, messa a norma, abbattimento barriere architettoniche e sensoriali ed efficientamento energetico di impianti sportivi, compreso l’acquisto delle aree relative a tassi d’interesse completamente abbattuti.</a:t>
            </a:r>
          </a:p>
          <a:p>
            <a:pPr algn="just"/>
            <a:endParaRPr lang="it-IT" sz="1100" spc="-5" dirty="0">
              <a:solidFill>
                <a:srgbClr val="5C6F7A"/>
              </a:solidFill>
              <a:latin typeface="Trebuchet MS"/>
            </a:endParaRPr>
          </a:p>
          <a:p>
            <a:pPr algn="just"/>
            <a:r>
              <a:rPr lang="it-IT" sz="1100" spc="-5" dirty="0">
                <a:solidFill>
                  <a:srgbClr val="5C6F7A"/>
                </a:solidFill>
                <a:latin typeface="Trebuchet MS"/>
              </a:rPr>
              <a:t>A tali Prodotti/Servizi dedicati si aggiungono le condizioni di mutuo ordinario riservate alle società e alle associazioni affiliate all’EPS, secondo quanto meglio definito, rispettivamente, nei fogli informativi e in ogni altra documentazione precontrattuale, e loro successive modificazioni, appositamente pubblicati sul sito web istituzionale di ICS.</a:t>
            </a:r>
          </a:p>
          <a:p>
            <a:pPr algn="just"/>
            <a:endParaRPr lang="it-IT" sz="1100" spc="-5" dirty="0">
              <a:solidFill>
                <a:srgbClr val="5C6F7A"/>
              </a:solidFill>
              <a:latin typeface="Trebuchet MS"/>
            </a:endParaRPr>
          </a:p>
          <a:p>
            <a:pPr marL="12700" marR="0" lvl="0" indent="0" algn="just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100" spc="-5" dirty="0">
              <a:solidFill>
                <a:srgbClr val="5C6F7A"/>
              </a:solidFill>
              <a:latin typeface="Trebuchet MS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pc="-15" dirty="0">
              <a:solidFill>
                <a:srgbClr val="5C6F7A"/>
              </a:solidFill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 marR="0" lvl="0" indent="0" algn="l" defTabSz="914400" rtl="0" eaLnBrk="1" fontAlgn="auto" latinLnBrk="0" hangingPunct="1">
              <a:lnSpc>
                <a:spcPct val="100000"/>
              </a:lnSpc>
              <a:spcBef>
                <a:spcPts val="3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</a:rPr>
              <a:pPr marL="11683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</a:rPr>
              <a:t>ICS</a:t>
            </a:r>
            <a:r>
              <a:rPr kumimoji="0" sz="1200" b="0" i="0" u="none" strike="noStrike" kern="1200" cap="none" spc="-4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</a:rPr>
              <a:t> 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</a:rPr>
              <a:t>in</a:t>
            </a:r>
            <a:r>
              <a:rPr kumimoji="0" sz="1200" b="0" i="0" u="none" strike="noStrike" kern="1200" cap="none" spc="-6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</a:rPr>
              <a:t> </a:t>
            </a:r>
            <a:r>
              <a:rPr kumimoji="0" sz="1200" b="0" i="0" u="none" strike="noStrike" kern="1200" cap="none" spc="-1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</a:rPr>
              <a:t>Pillole</a:t>
            </a:r>
          </a:p>
        </p:txBody>
      </p:sp>
      <p:pic>
        <p:nvPicPr>
          <p:cNvPr id="43" name="Immagine 42">
            <a:extLst>
              <a:ext uri="{FF2B5EF4-FFF2-40B4-BE49-F238E27FC236}">
                <a16:creationId xmlns:a16="http://schemas.microsoft.com/office/drawing/2014/main" id="{E7FE0DE4-D7D9-4D44-8A99-B99850A678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3567" y="1143000"/>
            <a:ext cx="3253621" cy="1059751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CCEE936A-503C-4412-9E7B-5A4EE9837D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1158012"/>
            <a:ext cx="2971800" cy="14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936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556EB0-903C-4C74-9FAA-EB567DF9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Mutuo Light 2.0 EPS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F6B9837-0CAE-4D96-9FB2-12FC42122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01BE4A-6F75-0549-8D25-E25EBB4B167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E2FF91F-16A3-4A13-B47A-A28CBCD8F2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Caratteristiche principali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EB5071-DF8D-4F06-BB6D-BE4AE95811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59683" y="2466363"/>
            <a:ext cx="9521505" cy="3724712"/>
          </a:xfrm>
        </p:spPr>
        <p:txBody>
          <a:bodyPr>
            <a:normAutofit/>
          </a:bodyPr>
          <a:lstStyle/>
          <a:p>
            <a:pPr algn="l"/>
            <a:r>
              <a:rPr lang="it-IT" sz="1100" b="1" i="0" u="none" strike="noStrike" baseline="0" dirty="0">
                <a:latin typeface="+mj-lt"/>
              </a:rPr>
              <a:t>Beneficiari</a:t>
            </a:r>
            <a:r>
              <a:rPr lang="it-IT" sz="1050" b="0" i="0" u="none" strike="noStrike" baseline="0" dirty="0">
                <a:latin typeface="CIDFont+F3"/>
              </a:rPr>
              <a:t> : </a:t>
            </a:r>
            <a:r>
              <a:rPr lang="it-IT" sz="1100" b="0" i="0" u="none" strike="noStrike" baseline="0" dirty="0"/>
              <a:t>associazioni e società affiliate agli Enti di Promozione Sportiva</a:t>
            </a:r>
          </a:p>
          <a:p>
            <a:pPr algn="l"/>
            <a:r>
              <a:rPr lang="it-IT" sz="1100" b="1" dirty="0">
                <a:latin typeface="+mj-lt"/>
              </a:rPr>
              <a:t>Attività finanziata</a:t>
            </a:r>
            <a:r>
              <a:rPr lang="it-IT" sz="1100" b="0" i="0" u="none" strike="noStrike" baseline="0" dirty="0"/>
              <a:t>: acquisto attrezzature sportive, progetti ed iniziative tese alla realizzazione e ristrutturazione d’impianti sportivi su tutto il territorio nazionale</a:t>
            </a:r>
          </a:p>
          <a:p>
            <a:pPr algn="l"/>
            <a:r>
              <a:rPr lang="it-IT" sz="1100" b="1" dirty="0">
                <a:latin typeface="+mj-lt"/>
              </a:rPr>
              <a:t>Importo finanziabile</a:t>
            </a:r>
            <a:r>
              <a:rPr lang="it-IT" sz="1100" b="0" i="0" u="none" strike="noStrike" baseline="0" dirty="0"/>
              <a:t>: da un minimo di 10 mila a un massimo di 60 mila euro</a:t>
            </a:r>
          </a:p>
          <a:p>
            <a:pPr algn="l"/>
            <a:r>
              <a:rPr lang="it-IT" sz="1100" b="1" dirty="0">
                <a:latin typeface="+mj-lt"/>
              </a:rPr>
              <a:t>Forma tecnica</a:t>
            </a:r>
            <a:r>
              <a:rPr lang="it-IT" sz="1100" b="0" i="0" u="none" strike="noStrike" baseline="0" dirty="0"/>
              <a:t>: mutuo chirografario con piano di ammortamento alla francese</a:t>
            </a:r>
          </a:p>
          <a:p>
            <a:pPr algn="l"/>
            <a:r>
              <a:rPr lang="it-IT" sz="1100" b="0" i="0" u="none" strike="noStrike" baseline="0" dirty="0"/>
              <a:t>Durata da 2 a 7 anni</a:t>
            </a:r>
          </a:p>
          <a:p>
            <a:pPr algn="l"/>
            <a:r>
              <a:rPr lang="it-IT" sz="1100" b="1" dirty="0">
                <a:latin typeface="+mj-lt"/>
              </a:rPr>
              <a:t>Tasso: </a:t>
            </a:r>
            <a:r>
              <a:rPr lang="it-IT" sz="1100" dirty="0"/>
              <a:t>IRS di durata pari a quella del mutuo + Spread 3,90%</a:t>
            </a:r>
          </a:p>
          <a:p>
            <a:pPr algn="l"/>
            <a:r>
              <a:rPr lang="it-IT" sz="1100" b="1" dirty="0">
                <a:latin typeface="+mj-lt"/>
              </a:rPr>
              <a:t>Spese di Istruttoria: </a:t>
            </a:r>
            <a:r>
              <a:rPr lang="it-IT" sz="1100" dirty="0"/>
              <a:t>500€</a:t>
            </a:r>
          </a:p>
          <a:p>
            <a:pPr algn="l"/>
            <a:r>
              <a:rPr lang="it-IT" sz="1100" b="1" dirty="0">
                <a:latin typeface="+mj-lt"/>
              </a:rPr>
              <a:t>Garanzie richieste</a:t>
            </a:r>
            <a:r>
              <a:rPr lang="it-IT" sz="1800" b="0" i="0" u="none" strike="noStrike" baseline="0" dirty="0">
                <a:latin typeface="CIDFont+F3"/>
              </a:rPr>
              <a:t>: </a:t>
            </a:r>
            <a:r>
              <a:rPr lang="it-IT" sz="1100" b="0" i="0" u="none" strike="noStrike" baseline="0" dirty="0"/>
              <a:t>Fondo di Garanzia per l’Impiantistica Sportiva ex lege 289/2002 fino all’80% del finanziamento</a:t>
            </a:r>
          </a:p>
          <a:p>
            <a:pPr algn="l"/>
            <a:r>
              <a:rPr lang="it-IT" sz="1100" b="0" i="0" u="none" strike="noStrike" baseline="0" dirty="0"/>
              <a:t>Presidio particolare: lettera di referenza dell’Ente di Promozione Sportiva di appartenenza</a:t>
            </a:r>
          </a:p>
          <a:p>
            <a:pPr algn="l"/>
            <a:endParaRPr lang="it-IT" sz="110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71AD0A-C357-4EF5-8F9A-610FA207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Muuto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light 2.0 EPS</a:t>
            </a:r>
          </a:p>
        </p:txBody>
      </p:sp>
    </p:spTree>
    <p:extLst>
      <p:ext uri="{BB962C8B-B14F-4D97-AF65-F5344CB8AC3E}">
        <p14:creationId xmlns:p14="http://schemas.microsoft.com/office/powerpoint/2010/main" val="161912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556EB0-903C-4C74-9FAA-EB567DF9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Mutuo Valore Sport per tutti 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F6B9837-0CAE-4D96-9FB2-12FC42122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01BE4A-6F75-0549-8D25-E25EBB4B167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E2FF91F-16A3-4A13-B47A-A28CBCD8F2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Caratteristiche principali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EB5071-DF8D-4F06-BB6D-BE4AE95811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59683" y="2466363"/>
            <a:ext cx="9521505" cy="2943837"/>
          </a:xfrm>
        </p:spPr>
        <p:txBody>
          <a:bodyPr>
            <a:normAutofit/>
          </a:bodyPr>
          <a:lstStyle/>
          <a:p>
            <a:pPr algn="l"/>
            <a:r>
              <a:rPr lang="it-IT" sz="1100" b="1" i="0" u="none" strike="noStrike" baseline="0" dirty="0">
                <a:latin typeface="+mj-lt"/>
              </a:rPr>
              <a:t>Beneficiari</a:t>
            </a:r>
            <a:r>
              <a:rPr lang="it-IT" sz="1100" b="0" i="0" u="none" strike="noStrike" baseline="0" dirty="0">
                <a:latin typeface="+mj-lt"/>
              </a:rPr>
              <a:t> : Enti di promozione Sportiva, Società detenute al 100% dall’EPS nazionale, articolazioni territoriali dotate di autonomia amministrativo patrimoniale  e referenziate dagli Enti nazionali. </a:t>
            </a:r>
          </a:p>
          <a:p>
            <a:pPr algn="l"/>
            <a:r>
              <a:rPr lang="it-IT" sz="1100" b="1" dirty="0">
                <a:latin typeface="+mj-lt"/>
              </a:rPr>
              <a:t>Attività finanziata</a:t>
            </a:r>
            <a:r>
              <a:rPr lang="it-IT" sz="1100" b="0" i="0" u="none" strike="noStrike" baseline="0" dirty="0">
                <a:latin typeface="+mj-lt"/>
              </a:rPr>
              <a:t>: Investimenti per la realizzazione, ristrutturazione, ampliamento, messa a norma, abbattimento barriere architettoniche e sensoriali ed efficientamento energetico di impianti sportivi compreso l’acquisto delle aree  e acquisto attrezzature. </a:t>
            </a:r>
          </a:p>
          <a:p>
            <a:pPr algn="l"/>
            <a:r>
              <a:rPr lang="it-IT" sz="1100" b="1" dirty="0">
                <a:latin typeface="+mj-lt"/>
              </a:rPr>
              <a:t>Importo finanziabile</a:t>
            </a:r>
            <a:r>
              <a:rPr lang="it-IT" sz="1100" b="0" i="0" u="none" strike="noStrike" baseline="0" dirty="0">
                <a:latin typeface="+mj-lt"/>
              </a:rPr>
              <a:t>: fino a 3.000.000,00 per EPS ( comprese le articolazioni territoriali e Società detenute al 100%) sul quale usufruire del totale abbattimento del tasso di interesse mentre fino a 500.000,00 per ogni operazione in caso di articolazione territoriale. </a:t>
            </a:r>
          </a:p>
          <a:p>
            <a:pPr algn="l"/>
            <a:r>
              <a:rPr lang="it-IT" sz="1100" b="1" dirty="0">
                <a:latin typeface="+mj-lt"/>
              </a:rPr>
              <a:t>Forma tecnica</a:t>
            </a:r>
            <a:r>
              <a:rPr lang="it-IT" sz="1100" b="0" i="0" u="none" strike="noStrike" baseline="0" dirty="0">
                <a:latin typeface="+mj-lt"/>
              </a:rPr>
              <a:t>: mutuo ipotecario o chirografario, tasso fisso e variabile  con piano di ammortamento alla francese.</a:t>
            </a:r>
          </a:p>
          <a:p>
            <a:pPr algn="l"/>
            <a:r>
              <a:rPr lang="it-IT" sz="1100" b="0" i="0" u="none" strike="noStrike" baseline="0" dirty="0">
                <a:latin typeface="+mj-lt"/>
              </a:rPr>
              <a:t>Durata fino a 20 anni ( la durata massima dei mutui sui quali sarà consentito l’integrale abbattimento del tasso di interesse  è di 15 anni). </a:t>
            </a:r>
          </a:p>
          <a:p>
            <a:pPr algn="l"/>
            <a:r>
              <a:rPr lang="it-IT" sz="1100" b="1" dirty="0">
                <a:latin typeface="+mj-lt"/>
              </a:rPr>
              <a:t>Garanzie richieste</a:t>
            </a:r>
            <a:r>
              <a:rPr lang="it-IT" sz="1100" b="0" i="0" u="none" strike="noStrike" baseline="0" dirty="0">
                <a:latin typeface="+mj-lt"/>
              </a:rPr>
              <a:t>: Fondo di Garanzia per l’Impiantistica Sportiva ex lege 289/2002 fino all’80% del finanziamento eventuali altre garanzie</a:t>
            </a:r>
          </a:p>
          <a:p>
            <a:pPr algn="l"/>
            <a:endParaRPr lang="it-IT" sz="110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71AD0A-C357-4EF5-8F9A-610FA207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Mutuo  Valore sport per tutti </a:t>
            </a:r>
          </a:p>
        </p:txBody>
      </p:sp>
    </p:spTree>
    <p:extLst>
      <p:ext uri="{BB962C8B-B14F-4D97-AF65-F5344CB8AC3E}">
        <p14:creationId xmlns:p14="http://schemas.microsoft.com/office/powerpoint/2010/main" val="282519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48755"/>
            <a:ext cx="12191999" cy="8092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246888"/>
            <a:ext cx="10515600" cy="486409"/>
          </a:xfrm>
          <a:prstGeom prst="rect">
            <a:avLst/>
          </a:prstGeom>
          <a:solidFill>
            <a:srgbClr val="5C707B"/>
          </a:solidFill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pc="-15" dirty="0"/>
              <a:t>Fondi</a:t>
            </a:r>
            <a:r>
              <a:rPr spc="-75" dirty="0"/>
              <a:t> </a:t>
            </a:r>
            <a:r>
              <a:rPr spc="-20" dirty="0"/>
              <a:t>agevolati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19134" y="1539176"/>
            <a:ext cx="10581005" cy="1548130"/>
            <a:chOff x="719134" y="1539176"/>
            <a:chExt cx="10581005" cy="1548130"/>
          </a:xfrm>
        </p:grpSpPr>
        <p:sp>
          <p:nvSpPr>
            <p:cNvPr id="5" name="object 5"/>
            <p:cNvSpPr/>
            <p:nvPr/>
          </p:nvSpPr>
          <p:spPr>
            <a:xfrm>
              <a:off x="922020" y="1540763"/>
              <a:ext cx="1742439" cy="0"/>
            </a:xfrm>
            <a:custGeom>
              <a:avLst/>
              <a:gdLst/>
              <a:ahLst/>
              <a:cxnLst/>
              <a:rect l="l" t="t" r="r" b="b"/>
              <a:pathLst>
                <a:path w="1742439">
                  <a:moveTo>
                    <a:pt x="0" y="0"/>
                  </a:moveTo>
                  <a:lnTo>
                    <a:pt x="1742389" y="0"/>
                  </a:lnTo>
                </a:path>
              </a:pathLst>
            </a:custGeom>
            <a:ln w="3175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44268" y="1540763"/>
              <a:ext cx="9154160" cy="0"/>
            </a:xfrm>
            <a:custGeom>
              <a:avLst/>
              <a:gdLst/>
              <a:ahLst/>
              <a:cxnLst/>
              <a:rect l="l" t="t" r="r" b="b"/>
              <a:pathLst>
                <a:path w="9154160">
                  <a:moveTo>
                    <a:pt x="0" y="0"/>
                  </a:moveTo>
                  <a:lnTo>
                    <a:pt x="9153944" y="0"/>
                  </a:lnTo>
                </a:path>
              </a:pathLst>
            </a:custGeom>
            <a:ln w="3175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20496" y="1623059"/>
              <a:ext cx="1743075" cy="1464310"/>
            </a:xfrm>
            <a:custGeom>
              <a:avLst/>
              <a:gdLst/>
              <a:ahLst/>
              <a:cxnLst/>
              <a:rect l="l" t="t" r="r" b="b"/>
              <a:pathLst>
                <a:path w="1743075" h="1464310">
                  <a:moveTo>
                    <a:pt x="1742579" y="0"/>
                  </a:moveTo>
                  <a:lnTo>
                    <a:pt x="0" y="0"/>
                  </a:lnTo>
                  <a:lnTo>
                    <a:pt x="0" y="1464183"/>
                  </a:lnTo>
                  <a:lnTo>
                    <a:pt x="1742579" y="1464183"/>
                  </a:lnTo>
                  <a:lnTo>
                    <a:pt x="1742579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3901" y="1580387"/>
              <a:ext cx="466725" cy="460375"/>
            </a:xfrm>
            <a:custGeom>
              <a:avLst/>
              <a:gdLst/>
              <a:ahLst/>
              <a:cxnLst/>
              <a:rect l="l" t="t" r="r" b="b"/>
              <a:pathLst>
                <a:path w="466725" h="460375">
                  <a:moveTo>
                    <a:pt x="231101" y="0"/>
                  </a:moveTo>
                  <a:lnTo>
                    <a:pt x="160261" y="10261"/>
                  </a:lnTo>
                  <a:lnTo>
                    <a:pt x="96532" y="41059"/>
                  </a:lnTo>
                  <a:lnTo>
                    <a:pt x="44932" y="90436"/>
                  </a:lnTo>
                  <a:lnTo>
                    <a:pt x="17221" y="138468"/>
                  </a:lnTo>
                  <a:lnTo>
                    <a:pt x="0" y="209816"/>
                  </a:lnTo>
                  <a:lnTo>
                    <a:pt x="254" y="245630"/>
                  </a:lnTo>
                  <a:lnTo>
                    <a:pt x="17233" y="314452"/>
                  </a:lnTo>
                  <a:lnTo>
                    <a:pt x="54406" y="375361"/>
                  </a:lnTo>
                  <a:lnTo>
                    <a:pt x="109715" y="423367"/>
                  </a:lnTo>
                  <a:lnTo>
                    <a:pt x="143522" y="440969"/>
                  </a:lnTo>
                  <a:lnTo>
                    <a:pt x="197904" y="456857"/>
                  </a:lnTo>
                  <a:lnTo>
                    <a:pt x="234429" y="460032"/>
                  </a:lnTo>
                  <a:lnTo>
                    <a:pt x="270421" y="457606"/>
                  </a:lnTo>
                  <a:lnTo>
                    <a:pt x="338340" y="436816"/>
                  </a:lnTo>
                  <a:lnTo>
                    <a:pt x="396633" y="396481"/>
                  </a:lnTo>
                  <a:lnTo>
                    <a:pt x="440283" y="338556"/>
                  </a:lnTo>
                  <a:lnTo>
                    <a:pt x="463499" y="268198"/>
                  </a:lnTo>
                  <a:lnTo>
                    <a:pt x="466128" y="232257"/>
                  </a:lnTo>
                  <a:lnTo>
                    <a:pt x="463042" y="196723"/>
                  </a:lnTo>
                  <a:lnTo>
                    <a:pt x="440829" y="129413"/>
                  </a:lnTo>
                  <a:lnTo>
                    <a:pt x="398907" y="71259"/>
                  </a:lnTo>
                  <a:lnTo>
                    <a:pt x="339407" y="27254"/>
                  </a:lnTo>
                  <a:lnTo>
                    <a:pt x="304050" y="12242"/>
                  </a:lnTo>
                  <a:lnTo>
                    <a:pt x="231101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23897" y="1580387"/>
              <a:ext cx="466725" cy="460375"/>
            </a:xfrm>
            <a:custGeom>
              <a:avLst/>
              <a:gdLst/>
              <a:ahLst/>
              <a:cxnLst/>
              <a:rect l="l" t="t" r="r" b="b"/>
              <a:pathLst>
                <a:path w="466725" h="460375">
                  <a:moveTo>
                    <a:pt x="17221" y="138468"/>
                  </a:moveTo>
                  <a:lnTo>
                    <a:pt x="5562" y="173888"/>
                  </a:lnTo>
                  <a:lnTo>
                    <a:pt x="0" y="209816"/>
                  </a:lnTo>
                  <a:lnTo>
                    <a:pt x="254" y="245630"/>
                  </a:lnTo>
                  <a:lnTo>
                    <a:pt x="17233" y="314452"/>
                  </a:lnTo>
                  <a:lnTo>
                    <a:pt x="54419" y="375361"/>
                  </a:lnTo>
                  <a:lnTo>
                    <a:pt x="109715" y="423367"/>
                  </a:lnTo>
                  <a:lnTo>
                    <a:pt x="143522" y="440969"/>
                  </a:lnTo>
                  <a:lnTo>
                    <a:pt x="197904" y="456857"/>
                  </a:lnTo>
                  <a:lnTo>
                    <a:pt x="234429" y="460032"/>
                  </a:lnTo>
                  <a:lnTo>
                    <a:pt x="270433" y="457606"/>
                  </a:lnTo>
                  <a:lnTo>
                    <a:pt x="338340" y="436816"/>
                  </a:lnTo>
                  <a:lnTo>
                    <a:pt x="396646" y="396481"/>
                  </a:lnTo>
                  <a:lnTo>
                    <a:pt x="440283" y="338556"/>
                  </a:lnTo>
                  <a:lnTo>
                    <a:pt x="463499" y="268198"/>
                  </a:lnTo>
                  <a:lnTo>
                    <a:pt x="466128" y="232257"/>
                  </a:lnTo>
                  <a:lnTo>
                    <a:pt x="463042" y="196723"/>
                  </a:lnTo>
                  <a:lnTo>
                    <a:pt x="440829" y="129413"/>
                  </a:lnTo>
                  <a:lnTo>
                    <a:pt x="398919" y="71259"/>
                  </a:lnTo>
                  <a:lnTo>
                    <a:pt x="339407" y="27254"/>
                  </a:lnTo>
                  <a:lnTo>
                    <a:pt x="304063" y="12242"/>
                  </a:lnTo>
                  <a:lnTo>
                    <a:pt x="231101" y="0"/>
                  </a:lnTo>
                  <a:lnTo>
                    <a:pt x="195110" y="2438"/>
                  </a:lnTo>
                  <a:lnTo>
                    <a:pt x="127190" y="23215"/>
                  </a:lnTo>
                  <a:lnTo>
                    <a:pt x="68910" y="63538"/>
                  </a:lnTo>
                  <a:lnTo>
                    <a:pt x="25247" y="121462"/>
                  </a:lnTo>
                  <a:lnTo>
                    <a:pt x="17221" y="138468"/>
                  </a:lnTo>
                  <a:close/>
                </a:path>
              </a:pathLst>
            </a:custGeom>
            <a:ln w="9524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17446" y="1720595"/>
              <a:ext cx="364490" cy="226695"/>
            </a:xfrm>
            <a:custGeom>
              <a:avLst/>
              <a:gdLst/>
              <a:ahLst/>
              <a:cxnLst/>
              <a:rect l="l" t="t" r="r" b="b"/>
              <a:pathLst>
                <a:path w="364490" h="226694">
                  <a:moveTo>
                    <a:pt x="75171" y="0"/>
                  </a:moveTo>
                  <a:lnTo>
                    <a:pt x="0" y="177253"/>
                  </a:lnTo>
                  <a:lnTo>
                    <a:pt x="363880" y="226466"/>
                  </a:lnTo>
                  <a:lnTo>
                    <a:pt x="75171" y="0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17446" y="1720595"/>
              <a:ext cx="364490" cy="226695"/>
            </a:xfrm>
            <a:custGeom>
              <a:avLst/>
              <a:gdLst/>
              <a:ahLst/>
              <a:cxnLst/>
              <a:rect l="l" t="t" r="r" b="b"/>
              <a:pathLst>
                <a:path w="364490" h="226694">
                  <a:moveTo>
                    <a:pt x="75171" y="0"/>
                  </a:moveTo>
                  <a:lnTo>
                    <a:pt x="0" y="177253"/>
                  </a:lnTo>
                  <a:lnTo>
                    <a:pt x="363880" y="226466"/>
                  </a:lnTo>
                  <a:lnTo>
                    <a:pt x="75171" y="0"/>
                  </a:lnTo>
                  <a:close/>
                </a:path>
              </a:pathLst>
            </a:custGeom>
            <a:ln w="9525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51332" y="1620011"/>
              <a:ext cx="399415" cy="372110"/>
            </a:xfrm>
            <a:custGeom>
              <a:avLst/>
              <a:gdLst/>
              <a:ahLst/>
              <a:cxnLst/>
              <a:rect l="l" t="t" r="r" b="b"/>
              <a:pathLst>
                <a:path w="399415" h="372110">
                  <a:moveTo>
                    <a:pt x="199555" y="0"/>
                  </a:moveTo>
                  <a:lnTo>
                    <a:pt x="159334" y="3771"/>
                  </a:lnTo>
                  <a:lnTo>
                    <a:pt x="121881" y="14592"/>
                  </a:lnTo>
                  <a:lnTo>
                    <a:pt x="72618" y="42430"/>
                  </a:lnTo>
                  <a:lnTo>
                    <a:pt x="34074" y="81915"/>
                  </a:lnTo>
                  <a:lnTo>
                    <a:pt x="8966" y="130530"/>
                  </a:lnTo>
                  <a:lnTo>
                    <a:pt x="0" y="185775"/>
                  </a:lnTo>
                  <a:lnTo>
                    <a:pt x="1028" y="204774"/>
                  </a:lnTo>
                  <a:lnTo>
                    <a:pt x="15684" y="258089"/>
                  </a:lnTo>
                  <a:lnTo>
                    <a:pt x="45567" y="303961"/>
                  </a:lnTo>
                  <a:lnTo>
                    <a:pt x="87985" y="339839"/>
                  </a:lnTo>
                  <a:lnTo>
                    <a:pt x="140208" y="363207"/>
                  </a:lnTo>
                  <a:lnTo>
                    <a:pt x="179158" y="370598"/>
                  </a:lnTo>
                  <a:lnTo>
                    <a:pt x="199555" y="371563"/>
                  </a:lnTo>
                  <a:lnTo>
                    <a:pt x="219964" y="370598"/>
                  </a:lnTo>
                  <a:lnTo>
                    <a:pt x="258902" y="363207"/>
                  </a:lnTo>
                  <a:lnTo>
                    <a:pt x="294678" y="349135"/>
                  </a:lnTo>
                  <a:lnTo>
                    <a:pt x="340652" y="317144"/>
                  </a:lnTo>
                  <a:lnTo>
                    <a:pt x="375031" y="274332"/>
                  </a:lnTo>
                  <a:lnTo>
                    <a:pt x="395058" y="223215"/>
                  </a:lnTo>
                  <a:lnTo>
                    <a:pt x="399110" y="185775"/>
                  </a:lnTo>
                  <a:lnTo>
                    <a:pt x="398081" y="166789"/>
                  </a:lnTo>
                  <a:lnTo>
                    <a:pt x="383425" y="113461"/>
                  </a:lnTo>
                  <a:lnTo>
                    <a:pt x="353542" y="67602"/>
                  </a:lnTo>
                  <a:lnTo>
                    <a:pt x="311124" y="31724"/>
                  </a:lnTo>
                  <a:lnTo>
                    <a:pt x="258902" y="8356"/>
                  </a:lnTo>
                  <a:lnTo>
                    <a:pt x="219964" y="965"/>
                  </a:lnTo>
                  <a:lnTo>
                    <a:pt x="1995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51332" y="1620011"/>
              <a:ext cx="399415" cy="372110"/>
            </a:xfrm>
            <a:custGeom>
              <a:avLst/>
              <a:gdLst/>
              <a:ahLst/>
              <a:cxnLst/>
              <a:rect l="l" t="t" r="r" b="b"/>
              <a:pathLst>
                <a:path w="399415" h="372110">
                  <a:moveTo>
                    <a:pt x="199555" y="0"/>
                  </a:moveTo>
                  <a:lnTo>
                    <a:pt x="159334" y="3771"/>
                  </a:lnTo>
                  <a:lnTo>
                    <a:pt x="121881" y="14592"/>
                  </a:lnTo>
                  <a:lnTo>
                    <a:pt x="72618" y="42430"/>
                  </a:lnTo>
                  <a:lnTo>
                    <a:pt x="34074" y="81915"/>
                  </a:lnTo>
                  <a:lnTo>
                    <a:pt x="8966" y="130530"/>
                  </a:lnTo>
                  <a:lnTo>
                    <a:pt x="0" y="185775"/>
                  </a:lnTo>
                  <a:lnTo>
                    <a:pt x="1028" y="204774"/>
                  </a:lnTo>
                  <a:lnTo>
                    <a:pt x="15684" y="258089"/>
                  </a:lnTo>
                  <a:lnTo>
                    <a:pt x="45567" y="303961"/>
                  </a:lnTo>
                  <a:lnTo>
                    <a:pt x="87985" y="339839"/>
                  </a:lnTo>
                  <a:lnTo>
                    <a:pt x="140208" y="363207"/>
                  </a:lnTo>
                  <a:lnTo>
                    <a:pt x="179158" y="370598"/>
                  </a:lnTo>
                  <a:lnTo>
                    <a:pt x="199555" y="371563"/>
                  </a:lnTo>
                  <a:lnTo>
                    <a:pt x="219964" y="370598"/>
                  </a:lnTo>
                  <a:lnTo>
                    <a:pt x="258902" y="363207"/>
                  </a:lnTo>
                  <a:lnTo>
                    <a:pt x="294678" y="349135"/>
                  </a:lnTo>
                  <a:lnTo>
                    <a:pt x="340652" y="317144"/>
                  </a:lnTo>
                  <a:lnTo>
                    <a:pt x="375031" y="274332"/>
                  </a:lnTo>
                  <a:lnTo>
                    <a:pt x="395058" y="223215"/>
                  </a:lnTo>
                  <a:lnTo>
                    <a:pt x="399110" y="185775"/>
                  </a:lnTo>
                  <a:lnTo>
                    <a:pt x="398081" y="166789"/>
                  </a:lnTo>
                  <a:lnTo>
                    <a:pt x="383425" y="113461"/>
                  </a:lnTo>
                  <a:lnTo>
                    <a:pt x="353542" y="67602"/>
                  </a:lnTo>
                  <a:lnTo>
                    <a:pt x="311124" y="31724"/>
                  </a:lnTo>
                  <a:lnTo>
                    <a:pt x="258902" y="8356"/>
                  </a:lnTo>
                  <a:lnTo>
                    <a:pt x="219964" y="965"/>
                  </a:lnTo>
                  <a:lnTo>
                    <a:pt x="199555" y="0"/>
                  </a:lnTo>
                  <a:close/>
                </a:path>
              </a:pathLst>
            </a:custGeom>
            <a:ln w="9144">
              <a:solidFill>
                <a:srgbClr val="5C6F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36676" y="1687067"/>
              <a:ext cx="224154" cy="236220"/>
            </a:xfrm>
            <a:custGeom>
              <a:avLst/>
              <a:gdLst/>
              <a:ahLst/>
              <a:cxnLst/>
              <a:rect l="l" t="t" r="r" b="b"/>
              <a:pathLst>
                <a:path w="224155" h="236219">
                  <a:moveTo>
                    <a:pt x="222377" y="61137"/>
                  </a:moveTo>
                  <a:lnTo>
                    <a:pt x="197294" y="43726"/>
                  </a:lnTo>
                  <a:lnTo>
                    <a:pt x="197294" y="105930"/>
                  </a:lnTo>
                  <a:lnTo>
                    <a:pt x="197294" y="113157"/>
                  </a:lnTo>
                  <a:lnTo>
                    <a:pt x="163525" y="113157"/>
                  </a:lnTo>
                  <a:lnTo>
                    <a:pt x="163525" y="105930"/>
                  </a:lnTo>
                  <a:lnTo>
                    <a:pt x="197294" y="105930"/>
                  </a:lnTo>
                  <a:lnTo>
                    <a:pt x="197294" y="43726"/>
                  </a:lnTo>
                  <a:lnTo>
                    <a:pt x="149644" y="10617"/>
                  </a:lnTo>
                  <a:lnTo>
                    <a:pt x="149644" y="105930"/>
                  </a:lnTo>
                  <a:lnTo>
                    <a:pt x="149644" y="113157"/>
                  </a:lnTo>
                  <a:lnTo>
                    <a:pt x="149644" y="215163"/>
                  </a:lnTo>
                  <a:lnTo>
                    <a:pt x="149644" y="222389"/>
                  </a:lnTo>
                  <a:lnTo>
                    <a:pt x="115874" y="222389"/>
                  </a:lnTo>
                  <a:lnTo>
                    <a:pt x="115874" y="215163"/>
                  </a:lnTo>
                  <a:lnTo>
                    <a:pt x="149644" y="215163"/>
                  </a:lnTo>
                  <a:lnTo>
                    <a:pt x="149644" y="113157"/>
                  </a:lnTo>
                  <a:lnTo>
                    <a:pt x="129743" y="113157"/>
                  </a:lnTo>
                  <a:lnTo>
                    <a:pt x="129743" y="141452"/>
                  </a:lnTo>
                  <a:lnTo>
                    <a:pt x="129743" y="153390"/>
                  </a:lnTo>
                  <a:lnTo>
                    <a:pt x="111518" y="153390"/>
                  </a:lnTo>
                  <a:lnTo>
                    <a:pt x="111518" y="138150"/>
                  </a:lnTo>
                  <a:lnTo>
                    <a:pt x="109677" y="136893"/>
                  </a:lnTo>
                  <a:lnTo>
                    <a:pt x="103492" y="136893"/>
                  </a:lnTo>
                  <a:lnTo>
                    <a:pt x="101650" y="138150"/>
                  </a:lnTo>
                  <a:lnTo>
                    <a:pt x="101650" y="142709"/>
                  </a:lnTo>
                  <a:lnTo>
                    <a:pt x="106032" y="150634"/>
                  </a:lnTo>
                  <a:lnTo>
                    <a:pt x="115697" y="158572"/>
                  </a:lnTo>
                  <a:lnTo>
                    <a:pt x="125349" y="168605"/>
                  </a:lnTo>
                  <a:lnTo>
                    <a:pt x="129743" y="182791"/>
                  </a:lnTo>
                  <a:lnTo>
                    <a:pt x="127762" y="192570"/>
                  </a:lnTo>
                  <a:lnTo>
                    <a:pt x="122859" y="198666"/>
                  </a:lnTo>
                  <a:lnTo>
                    <a:pt x="116560" y="201930"/>
                  </a:lnTo>
                  <a:lnTo>
                    <a:pt x="110350" y="203212"/>
                  </a:lnTo>
                  <a:lnTo>
                    <a:pt x="110350" y="209499"/>
                  </a:lnTo>
                  <a:lnTo>
                    <a:pt x="101981" y="209499"/>
                  </a:lnTo>
                  <a:lnTo>
                    <a:pt x="101981" y="215163"/>
                  </a:lnTo>
                  <a:lnTo>
                    <a:pt x="101981" y="222389"/>
                  </a:lnTo>
                  <a:lnTo>
                    <a:pt x="68211" y="222389"/>
                  </a:lnTo>
                  <a:lnTo>
                    <a:pt x="68211" y="215163"/>
                  </a:lnTo>
                  <a:lnTo>
                    <a:pt x="101981" y="215163"/>
                  </a:lnTo>
                  <a:lnTo>
                    <a:pt x="101981" y="209499"/>
                  </a:lnTo>
                  <a:lnTo>
                    <a:pt x="101981" y="203212"/>
                  </a:lnTo>
                  <a:lnTo>
                    <a:pt x="91452" y="202590"/>
                  </a:lnTo>
                  <a:lnTo>
                    <a:pt x="83426" y="196926"/>
                  </a:lnTo>
                  <a:lnTo>
                    <a:pt x="83426" y="172415"/>
                  </a:lnTo>
                  <a:lnTo>
                    <a:pt x="101650" y="172415"/>
                  </a:lnTo>
                  <a:lnTo>
                    <a:pt x="101650" y="189852"/>
                  </a:lnTo>
                  <a:lnTo>
                    <a:pt x="103492" y="191109"/>
                  </a:lnTo>
                  <a:lnTo>
                    <a:pt x="109677" y="191109"/>
                  </a:lnTo>
                  <a:lnTo>
                    <a:pt x="111518" y="189852"/>
                  </a:lnTo>
                  <a:lnTo>
                    <a:pt x="111518" y="185458"/>
                  </a:lnTo>
                  <a:lnTo>
                    <a:pt x="107124" y="175069"/>
                  </a:lnTo>
                  <a:lnTo>
                    <a:pt x="104000" y="172415"/>
                  </a:lnTo>
                  <a:lnTo>
                    <a:pt x="97472" y="166865"/>
                  </a:lnTo>
                  <a:lnTo>
                    <a:pt x="87807" y="157505"/>
                  </a:lnTo>
                  <a:lnTo>
                    <a:pt x="83426" y="143649"/>
                  </a:lnTo>
                  <a:lnTo>
                    <a:pt x="84721" y="135877"/>
                  </a:lnTo>
                  <a:lnTo>
                    <a:pt x="88442" y="130302"/>
                  </a:lnTo>
                  <a:lnTo>
                    <a:pt x="94297" y="126720"/>
                  </a:lnTo>
                  <a:lnTo>
                    <a:pt x="101981" y="124942"/>
                  </a:lnTo>
                  <a:lnTo>
                    <a:pt x="101981" y="119761"/>
                  </a:lnTo>
                  <a:lnTo>
                    <a:pt x="110350" y="119761"/>
                  </a:lnTo>
                  <a:lnTo>
                    <a:pt x="110350" y="124942"/>
                  </a:lnTo>
                  <a:lnTo>
                    <a:pt x="117894" y="126263"/>
                  </a:lnTo>
                  <a:lnTo>
                    <a:pt x="124053" y="129260"/>
                  </a:lnTo>
                  <a:lnTo>
                    <a:pt x="128206" y="134213"/>
                  </a:lnTo>
                  <a:lnTo>
                    <a:pt x="129743" y="141452"/>
                  </a:lnTo>
                  <a:lnTo>
                    <a:pt x="129743" y="113157"/>
                  </a:lnTo>
                  <a:lnTo>
                    <a:pt x="115874" y="113157"/>
                  </a:lnTo>
                  <a:lnTo>
                    <a:pt x="115874" y="105930"/>
                  </a:lnTo>
                  <a:lnTo>
                    <a:pt x="149644" y="105930"/>
                  </a:lnTo>
                  <a:lnTo>
                    <a:pt x="149644" y="10617"/>
                  </a:lnTo>
                  <a:lnTo>
                    <a:pt x="149301" y="10375"/>
                  </a:lnTo>
                  <a:lnTo>
                    <a:pt x="101981" y="79540"/>
                  </a:lnTo>
                  <a:lnTo>
                    <a:pt x="101981" y="105930"/>
                  </a:lnTo>
                  <a:lnTo>
                    <a:pt x="101981" y="113157"/>
                  </a:lnTo>
                  <a:lnTo>
                    <a:pt x="68211" y="113157"/>
                  </a:lnTo>
                  <a:lnTo>
                    <a:pt x="68211" y="105930"/>
                  </a:lnTo>
                  <a:lnTo>
                    <a:pt x="101981" y="105930"/>
                  </a:lnTo>
                  <a:lnTo>
                    <a:pt x="101981" y="79540"/>
                  </a:lnTo>
                  <a:lnTo>
                    <a:pt x="91452" y="94932"/>
                  </a:lnTo>
                  <a:lnTo>
                    <a:pt x="80086" y="94932"/>
                  </a:lnTo>
                  <a:lnTo>
                    <a:pt x="128066" y="21374"/>
                  </a:lnTo>
                  <a:lnTo>
                    <a:pt x="78905" y="0"/>
                  </a:lnTo>
                  <a:lnTo>
                    <a:pt x="54495" y="50952"/>
                  </a:lnTo>
                  <a:lnTo>
                    <a:pt x="54495" y="105930"/>
                  </a:lnTo>
                  <a:lnTo>
                    <a:pt x="54495" y="113157"/>
                  </a:lnTo>
                  <a:lnTo>
                    <a:pt x="54495" y="215163"/>
                  </a:lnTo>
                  <a:lnTo>
                    <a:pt x="54495" y="222389"/>
                  </a:lnTo>
                  <a:lnTo>
                    <a:pt x="20726" y="222389"/>
                  </a:lnTo>
                  <a:lnTo>
                    <a:pt x="20726" y="215163"/>
                  </a:lnTo>
                  <a:lnTo>
                    <a:pt x="54495" y="215163"/>
                  </a:lnTo>
                  <a:lnTo>
                    <a:pt x="54495" y="113157"/>
                  </a:lnTo>
                  <a:lnTo>
                    <a:pt x="20726" y="113157"/>
                  </a:lnTo>
                  <a:lnTo>
                    <a:pt x="20726" y="105930"/>
                  </a:lnTo>
                  <a:lnTo>
                    <a:pt x="54495" y="105930"/>
                  </a:lnTo>
                  <a:lnTo>
                    <a:pt x="54495" y="50952"/>
                  </a:lnTo>
                  <a:lnTo>
                    <a:pt x="33426" y="94932"/>
                  </a:lnTo>
                  <a:lnTo>
                    <a:pt x="0" y="94932"/>
                  </a:lnTo>
                  <a:lnTo>
                    <a:pt x="0" y="236220"/>
                  </a:lnTo>
                  <a:lnTo>
                    <a:pt x="211505" y="236220"/>
                  </a:lnTo>
                  <a:lnTo>
                    <a:pt x="211505" y="222389"/>
                  </a:lnTo>
                  <a:lnTo>
                    <a:pt x="211505" y="190334"/>
                  </a:lnTo>
                  <a:lnTo>
                    <a:pt x="197294" y="190334"/>
                  </a:lnTo>
                  <a:lnTo>
                    <a:pt x="197294" y="215163"/>
                  </a:lnTo>
                  <a:lnTo>
                    <a:pt x="197294" y="222389"/>
                  </a:lnTo>
                  <a:lnTo>
                    <a:pt x="163525" y="222389"/>
                  </a:lnTo>
                  <a:lnTo>
                    <a:pt x="163525" y="215163"/>
                  </a:lnTo>
                  <a:lnTo>
                    <a:pt x="197294" y="215163"/>
                  </a:lnTo>
                  <a:lnTo>
                    <a:pt x="197294" y="190334"/>
                  </a:lnTo>
                  <a:lnTo>
                    <a:pt x="161683" y="190334"/>
                  </a:lnTo>
                  <a:lnTo>
                    <a:pt x="161683" y="150723"/>
                  </a:lnTo>
                  <a:lnTo>
                    <a:pt x="211505" y="150723"/>
                  </a:lnTo>
                  <a:lnTo>
                    <a:pt x="211505" y="113157"/>
                  </a:lnTo>
                  <a:lnTo>
                    <a:pt x="211505" y="94932"/>
                  </a:lnTo>
                  <a:lnTo>
                    <a:pt x="199136" y="94932"/>
                  </a:lnTo>
                  <a:lnTo>
                    <a:pt x="222377" y="61137"/>
                  </a:lnTo>
                  <a:close/>
                </a:path>
                <a:path w="224155" h="236219">
                  <a:moveTo>
                    <a:pt x="223901" y="161544"/>
                  </a:moveTo>
                  <a:lnTo>
                    <a:pt x="172110" y="161544"/>
                  </a:lnTo>
                  <a:lnTo>
                    <a:pt x="172110" y="181356"/>
                  </a:lnTo>
                  <a:lnTo>
                    <a:pt x="223901" y="181356"/>
                  </a:lnTo>
                  <a:lnTo>
                    <a:pt x="223901" y="161544"/>
                  </a:lnTo>
                  <a:close/>
                </a:path>
              </a:pathLst>
            </a:custGeom>
            <a:solidFill>
              <a:srgbClr val="5C6F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13890" y="872601"/>
            <a:ext cx="10293350" cy="2214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5C6F7A"/>
                </a:solidFill>
                <a:latin typeface="Trebuchet MS"/>
                <a:cs typeface="Trebuchet MS"/>
              </a:rPr>
              <a:t>Fondi</a:t>
            </a:r>
            <a:r>
              <a:rPr sz="1800" spc="-4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5C6F7A"/>
                </a:solidFill>
                <a:latin typeface="Trebuchet MS"/>
                <a:cs typeface="Trebuchet MS"/>
              </a:rPr>
              <a:t>per</a:t>
            </a:r>
            <a:r>
              <a:rPr sz="1800" spc="-3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5C6F7A"/>
                </a:solidFill>
                <a:latin typeface="Trebuchet MS"/>
                <a:cs typeface="Trebuchet MS"/>
              </a:rPr>
              <a:t>lo</a:t>
            </a:r>
            <a:r>
              <a:rPr sz="1800" spc="-4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5C6F7A"/>
                </a:solidFill>
                <a:latin typeface="Trebuchet MS"/>
                <a:cs typeface="Trebuchet MS"/>
              </a:rPr>
              <a:t>Sport</a:t>
            </a:r>
            <a:endParaRPr sz="1800" dirty="0">
              <a:latin typeface="Trebuchet MS"/>
              <a:cs typeface="Trebuchet MS"/>
            </a:endParaRPr>
          </a:p>
          <a:p>
            <a:pPr marL="12700" marR="97790" indent="-635">
              <a:lnSpc>
                <a:spcPct val="100000"/>
              </a:lnSpc>
              <a:spcBef>
                <a:spcPts val="50"/>
              </a:spcBef>
            </a:pP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Gestiamo per conto dello Stato due fondi pubblici: </a:t>
            </a:r>
            <a:r>
              <a:rPr sz="1100" b="1" spc="-5" dirty="0">
                <a:solidFill>
                  <a:srgbClr val="5C6F7A"/>
                </a:solidFill>
                <a:latin typeface="Trebuchet MS"/>
                <a:cs typeface="Trebuchet MS"/>
              </a:rPr>
              <a:t>Fondo Contributi negli Interessi </a:t>
            </a:r>
            <a:r>
              <a:rPr sz="1100" dirty="0">
                <a:solidFill>
                  <a:srgbClr val="5C6F7A"/>
                </a:solidFill>
                <a:latin typeface="Trebuchet MS"/>
                <a:cs typeface="Trebuchet MS"/>
              </a:rPr>
              <a:t>e </a:t>
            </a:r>
            <a:r>
              <a:rPr sz="1100" b="1" spc="-5" dirty="0">
                <a:solidFill>
                  <a:srgbClr val="5C6F7A"/>
                </a:solidFill>
                <a:latin typeface="Trebuchet MS"/>
                <a:cs typeface="Trebuchet MS"/>
              </a:rPr>
              <a:t>Fondo di garanzia </a:t>
            </a:r>
            <a:r>
              <a:rPr sz="1100" dirty="0">
                <a:solidFill>
                  <a:srgbClr val="5C6F7A"/>
                </a:solidFill>
                <a:latin typeface="Trebuchet MS"/>
                <a:cs typeface="Trebuchet MS"/>
              </a:rPr>
              <a:t>che ci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consentono di agevolare </a:t>
            </a:r>
            <a:r>
              <a:rPr sz="1100" dirty="0">
                <a:solidFill>
                  <a:srgbClr val="5C6F7A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nostri prodotti finanziari </a:t>
            </a:r>
            <a:r>
              <a:rPr sz="1100" spc="-32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destinati</a:t>
            </a:r>
            <a:r>
              <a:rPr sz="1100" spc="-3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allo</a:t>
            </a:r>
            <a:r>
              <a:rPr sz="1100" spc="-2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sviluppo</a:t>
            </a:r>
            <a:r>
              <a:rPr sz="1100" spc="-4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dell’impiantistica</a:t>
            </a:r>
            <a:r>
              <a:rPr sz="1100" spc="-5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sportiva</a:t>
            </a:r>
            <a:r>
              <a:rPr sz="1100" spc="-4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dirty="0">
                <a:solidFill>
                  <a:srgbClr val="5C6F7A"/>
                </a:solidFill>
                <a:latin typeface="Trebuchet MS"/>
                <a:cs typeface="Trebuchet MS"/>
              </a:rPr>
              <a:t>e</a:t>
            </a:r>
            <a:r>
              <a:rPr sz="1100" spc="-1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culturale</a:t>
            </a:r>
            <a:r>
              <a:rPr sz="1100" spc="-5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del</a:t>
            </a:r>
            <a:r>
              <a:rPr sz="1100" spc="-1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5C6F7A"/>
                </a:solidFill>
                <a:latin typeface="Trebuchet MS"/>
                <a:cs typeface="Trebuchet MS"/>
              </a:rPr>
              <a:t>Paese.</a:t>
            </a:r>
            <a:endParaRPr sz="1100" dirty="0">
              <a:latin typeface="Trebuchet MS"/>
              <a:cs typeface="Trebuchet MS"/>
            </a:endParaRPr>
          </a:p>
          <a:p>
            <a:pPr marL="2163445" indent="-173355">
              <a:lnSpc>
                <a:spcPct val="100000"/>
              </a:lnSpc>
              <a:spcBef>
                <a:spcPts val="1050"/>
              </a:spcBef>
              <a:buFont typeface="Arial MT"/>
              <a:buChar char="•"/>
              <a:tabLst>
                <a:tab pos="216408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L’ICS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ha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finanziato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75%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degli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impianti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sportivi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italiani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le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agevolazioni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del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Fondo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contributi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negli interessi</a:t>
            </a:r>
            <a:endParaRPr sz="1050" dirty="0">
              <a:latin typeface="Trebuchet MS"/>
              <a:cs typeface="Trebuchet MS"/>
            </a:endParaRPr>
          </a:p>
          <a:p>
            <a:pPr marL="2163445" indent="-173355">
              <a:lnSpc>
                <a:spcPct val="100000"/>
              </a:lnSpc>
              <a:buFont typeface="Arial MT"/>
              <a:buChar char="•"/>
              <a:tabLst>
                <a:tab pos="216408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Fondo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contributi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negli interessi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ha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una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dotazione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€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195,5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mln,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ancora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disponibile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il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20%</a:t>
            </a:r>
            <a:endParaRPr sz="1050" dirty="0">
              <a:latin typeface="Trebuchet MS"/>
              <a:cs typeface="Trebuchet MS"/>
            </a:endParaRPr>
          </a:p>
          <a:p>
            <a:pPr marL="2163445" indent="-173355">
              <a:lnSpc>
                <a:spcPct val="100000"/>
              </a:lnSpc>
              <a:buFont typeface="Arial MT"/>
              <a:buChar char="•"/>
              <a:tabLst>
                <a:tab pos="216408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Notevole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effetto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leva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contributi: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€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110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mln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contributi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utilizzati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bandi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ICS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hanno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generato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mutui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 circa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€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900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mln.</a:t>
            </a:r>
            <a:endParaRPr sz="1050" dirty="0">
              <a:latin typeface="Trebuchet MS"/>
              <a:cs typeface="Trebuchet MS"/>
            </a:endParaRPr>
          </a:p>
          <a:p>
            <a:pPr marL="2163445" marR="83820" indent="-172720">
              <a:lnSpc>
                <a:spcPct val="100000"/>
              </a:lnSpc>
              <a:buFont typeface="Arial MT"/>
              <a:buChar char="•"/>
              <a:tabLst>
                <a:tab pos="216408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Grazie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ai bandi ICS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la quota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d’indebitamento per opere pubbliche dei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Comuni destinata allo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Sport, prima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al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4,9%,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è salita stabilmente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sopra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20%</a:t>
            </a:r>
            <a:endParaRPr sz="1050" dirty="0">
              <a:latin typeface="Trebuchet MS"/>
              <a:cs typeface="Trebuchet MS"/>
            </a:endParaRPr>
          </a:p>
          <a:p>
            <a:pPr marL="2163445" marR="69215" indent="-172720">
              <a:lnSpc>
                <a:spcPct val="100000"/>
              </a:lnSpc>
              <a:buFont typeface="Arial MT"/>
              <a:buChar char="•"/>
              <a:tabLst>
                <a:tab pos="216408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FCI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dispone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 un Comparto dedicato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ai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finanziamenti di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liquidità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(€ 10 mln) che ha azzerato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tasso di €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100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 di mutui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per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ASD e </a:t>
            </a:r>
            <a:r>
              <a:rPr sz="1050" spc="-3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SSD,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FSN,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DSA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EPS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ed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è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corso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una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nuova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iniziativa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finanziamenti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liquidità</a:t>
            </a:r>
            <a:endParaRPr sz="1050" dirty="0">
              <a:latin typeface="Trebuchet MS"/>
              <a:cs typeface="Trebuchet MS"/>
            </a:endParaRPr>
          </a:p>
          <a:p>
            <a:pPr marL="2162810" marR="5080" indent="-172085">
              <a:lnSpc>
                <a:spcPct val="100000"/>
              </a:lnSpc>
              <a:buFont typeface="Arial MT"/>
              <a:buChar char="•"/>
              <a:tabLst>
                <a:tab pos="216408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L’alimentazione del FCI è assicurata fino al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2022 dai dividendi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 spettanza del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MEF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(€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6,3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dal bilancio 2019)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dai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rendimenti degli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impieghi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della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propria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dotazione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(€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1,2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nel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2020)</a:t>
            </a:r>
            <a:endParaRPr sz="1050" dirty="0">
              <a:latin typeface="Trebuchet MS"/>
              <a:cs typeface="Trebuchet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28278" y="3154489"/>
            <a:ext cx="10570845" cy="2016760"/>
            <a:chOff x="728278" y="3154489"/>
            <a:chExt cx="10570845" cy="2016760"/>
          </a:xfrm>
        </p:grpSpPr>
        <p:sp>
          <p:nvSpPr>
            <p:cNvPr id="17" name="object 17"/>
            <p:cNvSpPr/>
            <p:nvPr/>
          </p:nvSpPr>
          <p:spPr>
            <a:xfrm>
              <a:off x="931163" y="3159251"/>
              <a:ext cx="10367645" cy="0"/>
            </a:xfrm>
            <a:custGeom>
              <a:avLst/>
              <a:gdLst/>
              <a:ahLst/>
              <a:cxnLst/>
              <a:rect l="l" t="t" r="r" b="b"/>
              <a:pathLst>
                <a:path w="10367645">
                  <a:moveTo>
                    <a:pt x="0" y="0"/>
                  </a:moveTo>
                  <a:lnTo>
                    <a:pt x="10367492" y="0"/>
                  </a:lnTo>
                </a:path>
              </a:pathLst>
            </a:custGeom>
            <a:ln w="6096">
              <a:solidFill>
                <a:srgbClr val="5C6F7A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31163" y="4631435"/>
              <a:ext cx="10367645" cy="0"/>
            </a:xfrm>
            <a:custGeom>
              <a:avLst/>
              <a:gdLst/>
              <a:ahLst/>
              <a:cxnLst/>
              <a:rect l="l" t="t" r="r" b="b"/>
              <a:pathLst>
                <a:path w="10367645">
                  <a:moveTo>
                    <a:pt x="0" y="0"/>
                  </a:moveTo>
                  <a:lnTo>
                    <a:pt x="10367492" y="0"/>
                  </a:lnTo>
                </a:path>
              </a:pathLst>
            </a:custGeom>
            <a:ln w="6096">
              <a:solidFill>
                <a:srgbClr val="5C6F7A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8278" y="3154489"/>
              <a:ext cx="1934796" cy="201644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5483" y="3281171"/>
              <a:ext cx="1293875" cy="1286255"/>
            </a:xfrm>
            <a:prstGeom prst="rect">
              <a:avLst/>
            </a:prstGeom>
          </p:spPr>
        </p:pic>
      </p:grpSp>
      <p:sp>
        <p:nvSpPr>
          <p:cNvPr id="21" name="object 21"/>
          <p:cNvSpPr/>
          <p:nvPr/>
        </p:nvSpPr>
        <p:spPr>
          <a:xfrm>
            <a:off x="920496" y="5509259"/>
            <a:ext cx="1743075" cy="492759"/>
          </a:xfrm>
          <a:custGeom>
            <a:avLst/>
            <a:gdLst/>
            <a:ahLst/>
            <a:cxnLst/>
            <a:rect l="l" t="t" r="r" b="b"/>
            <a:pathLst>
              <a:path w="1743075" h="492760">
                <a:moveTo>
                  <a:pt x="0" y="492251"/>
                </a:moveTo>
                <a:lnTo>
                  <a:pt x="1742579" y="492251"/>
                </a:lnTo>
                <a:lnTo>
                  <a:pt x="1742579" y="0"/>
                </a:lnTo>
                <a:lnTo>
                  <a:pt x="0" y="0"/>
                </a:lnTo>
                <a:lnTo>
                  <a:pt x="0" y="492251"/>
                </a:lnTo>
                <a:close/>
              </a:path>
            </a:pathLst>
          </a:custGeom>
          <a:solidFill>
            <a:srgbClr val="5C6F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848561" y="4766062"/>
            <a:ext cx="8292465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L’ICS ha in gestione 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Fondi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per contributi in c/interessi e c/capitale delle 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Regioni Lombardia,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Piemonte, Toscana, Lazio, Puglia, Sicilia per </a:t>
            </a:r>
            <a:r>
              <a:rPr sz="1050" spc="-30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un</a:t>
            </a:r>
            <a:r>
              <a:rPr sz="1050" spc="-1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importo</a:t>
            </a:r>
            <a:r>
              <a:rPr sz="1050" spc="-2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complessivo</a:t>
            </a:r>
            <a:r>
              <a:rPr sz="1050" spc="-3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di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€</a:t>
            </a:r>
            <a:r>
              <a:rPr sz="1050" spc="-1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22,41</a:t>
            </a:r>
            <a:r>
              <a:rPr sz="1050" spc="-1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mln</a:t>
            </a:r>
            <a:r>
              <a:rPr sz="1050" spc="-1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ed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un</a:t>
            </a:r>
            <a:r>
              <a:rPr sz="1050" spc="-2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Fondo</a:t>
            </a:r>
            <a:r>
              <a:rPr sz="1050" spc="-1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di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 garanzia</a:t>
            </a:r>
            <a:r>
              <a:rPr sz="1050" spc="-2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apportato</a:t>
            </a:r>
            <a:r>
              <a:rPr sz="1050" spc="-2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dalla</a:t>
            </a:r>
            <a:r>
              <a:rPr sz="1050" spc="-20" dirty="0">
                <a:solidFill>
                  <a:srgbClr val="5C6F7A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6F7A"/>
                </a:solidFill>
                <a:latin typeface="Trebuchet MS"/>
                <a:cs typeface="Trebuchet MS"/>
              </a:rPr>
              <a:t>Regione</a:t>
            </a:r>
            <a:r>
              <a:rPr sz="1050" dirty="0">
                <a:solidFill>
                  <a:srgbClr val="5C6F7A"/>
                </a:solidFill>
                <a:latin typeface="Trebuchet MS"/>
                <a:cs typeface="Trebuchet MS"/>
              </a:rPr>
              <a:t> Piemonte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06538" y="5197598"/>
            <a:ext cx="15176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-5" dirty="0">
                <a:solidFill>
                  <a:srgbClr val="5E717A"/>
                </a:solidFill>
                <a:latin typeface="Trebuchet MS"/>
                <a:cs typeface="Trebuchet MS"/>
              </a:rPr>
              <a:t>Fondi</a:t>
            </a:r>
            <a:r>
              <a:rPr sz="1600" b="1" i="1" spc="-45" dirty="0">
                <a:solidFill>
                  <a:srgbClr val="5E717A"/>
                </a:solidFill>
                <a:latin typeface="Trebuchet MS"/>
                <a:cs typeface="Trebuchet MS"/>
              </a:rPr>
              <a:t> </a:t>
            </a:r>
            <a:r>
              <a:rPr sz="1600" b="1" i="1" spc="-5" dirty="0">
                <a:solidFill>
                  <a:srgbClr val="5E717A"/>
                </a:solidFill>
                <a:latin typeface="Trebuchet MS"/>
                <a:cs typeface="Trebuchet MS"/>
              </a:rPr>
              <a:t>Regionali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869065" y="3518944"/>
            <a:ext cx="833310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Fondo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Garanzia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è dotato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€ 60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disponibili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75%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una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serie di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iniziative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in fase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progettazione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 pieno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utilizzo</a:t>
            </a:r>
            <a:endParaRPr sz="105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Ha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concesso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garanzie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€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70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assistendo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circa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€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140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mutui</a:t>
            </a:r>
            <a:endParaRPr sz="1050">
              <a:latin typeface="Trebuchet MS"/>
              <a:cs typeface="Trebuchet MS"/>
            </a:endParaRPr>
          </a:p>
          <a:p>
            <a:pPr marL="184785" marR="5080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Il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Comparto di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liquidità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(€ 60 mln) ha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garantito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al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100% 5.000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mutui per emergenza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Covid19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 complessivi €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100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mln ed è in corso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una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nuova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iniziativa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finanziamenti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liquidità</a:t>
            </a:r>
            <a:endParaRPr sz="1050">
              <a:latin typeface="Trebuchet MS"/>
              <a:cs typeface="Trebuchet MS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206246" y="1716785"/>
            <a:ext cx="1292860" cy="1298575"/>
            <a:chOff x="1206246" y="1716785"/>
            <a:chExt cx="1292860" cy="1298575"/>
          </a:xfrm>
        </p:grpSpPr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25296" y="1735836"/>
              <a:ext cx="1254251" cy="1260347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215771" y="1726310"/>
              <a:ext cx="1273810" cy="1279525"/>
            </a:xfrm>
            <a:custGeom>
              <a:avLst/>
              <a:gdLst/>
              <a:ahLst/>
              <a:cxnLst/>
              <a:rect l="l" t="t" r="r" b="b"/>
              <a:pathLst>
                <a:path w="1273810" h="1279525">
                  <a:moveTo>
                    <a:pt x="0" y="0"/>
                  </a:moveTo>
                  <a:lnTo>
                    <a:pt x="1273302" y="0"/>
                  </a:lnTo>
                  <a:lnTo>
                    <a:pt x="1273302" y="1279398"/>
                  </a:lnTo>
                  <a:lnTo>
                    <a:pt x="0" y="1279398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40541" y="829786"/>
            <a:ext cx="970915" cy="102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i="1" spc="-5" dirty="0">
                <a:solidFill>
                  <a:srgbClr val="C00000"/>
                </a:solidFill>
                <a:latin typeface="Trebuchet MS"/>
                <a:cs typeface="Trebuchet MS"/>
              </a:rPr>
              <a:t>BOZZA</a:t>
            </a:r>
            <a:r>
              <a:rPr sz="700" i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700" i="1" spc="-5" dirty="0">
                <a:solidFill>
                  <a:srgbClr val="C00000"/>
                </a:solidFill>
                <a:latin typeface="Trebuchet MS"/>
                <a:cs typeface="Trebuchet MS"/>
              </a:rPr>
              <a:t>PER</a:t>
            </a:r>
            <a:r>
              <a:rPr sz="700" i="1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700" i="1" spc="-5" dirty="0">
                <a:solidFill>
                  <a:srgbClr val="C00000"/>
                </a:solidFill>
                <a:latin typeface="Trebuchet MS"/>
                <a:cs typeface="Trebuchet MS"/>
              </a:rPr>
              <a:t>DISCUSSIONE</a:t>
            </a:r>
            <a:endParaRPr sz="7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9620" y="239268"/>
            <a:ext cx="10584180" cy="570230"/>
            <a:chOff x="769620" y="239268"/>
            <a:chExt cx="10584180" cy="570230"/>
          </a:xfrm>
        </p:grpSpPr>
        <p:sp>
          <p:nvSpPr>
            <p:cNvPr id="4" name="object 4"/>
            <p:cNvSpPr/>
            <p:nvPr/>
          </p:nvSpPr>
          <p:spPr>
            <a:xfrm>
              <a:off x="838200" y="246887"/>
              <a:ext cx="10515600" cy="486409"/>
            </a:xfrm>
            <a:custGeom>
              <a:avLst/>
              <a:gdLst/>
              <a:ahLst/>
              <a:cxnLst/>
              <a:rect l="l" t="t" r="r" b="b"/>
              <a:pathLst>
                <a:path w="10515600" h="486409">
                  <a:moveTo>
                    <a:pt x="10515600" y="0"/>
                  </a:moveTo>
                  <a:lnTo>
                    <a:pt x="0" y="0"/>
                  </a:lnTo>
                  <a:lnTo>
                    <a:pt x="0" y="486155"/>
                  </a:lnTo>
                  <a:lnTo>
                    <a:pt x="10515600" y="486155"/>
                  </a:lnTo>
                  <a:lnTo>
                    <a:pt x="10515600" y="0"/>
                  </a:lnTo>
                  <a:close/>
                </a:path>
              </a:pathLst>
            </a:custGeom>
            <a:solidFill>
              <a:srgbClr val="5C7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9620" y="239268"/>
              <a:ext cx="10078211" cy="569975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535"/>
              </a:spcBef>
            </a:pPr>
            <a:r>
              <a:rPr sz="2000" spc="-20" dirty="0"/>
              <a:t>Fondo </a:t>
            </a:r>
            <a:r>
              <a:rPr sz="2000" spc="-5" dirty="0"/>
              <a:t>speciale</a:t>
            </a:r>
            <a:r>
              <a:rPr sz="2000" dirty="0"/>
              <a:t> per</a:t>
            </a:r>
            <a:r>
              <a:rPr sz="2000" spc="-15" dirty="0"/>
              <a:t> </a:t>
            </a:r>
            <a:r>
              <a:rPr sz="2000" spc="-5" dirty="0"/>
              <a:t>contributi</a:t>
            </a:r>
            <a:r>
              <a:rPr sz="2000" spc="-20" dirty="0"/>
              <a:t> </a:t>
            </a:r>
            <a:r>
              <a:rPr sz="2000" dirty="0"/>
              <a:t>negli</a:t>
            </a:r>
            <a:r>
              <a:rPr sz="2000" spc="-25" dirty="0"/>
              <a:t> </a:t>
            </a:r>
            <a:r>
              <a:rPr sz="2000" dirty="0"/>
              <a:t>interessi</a:t>
            </a:r>
            <a:r>
              <a:rPr sz="2000" spc="-25" dirty="0"/>
              <a:t> </a:t>
            </a:r>
            <a:r>
              <a:rPr sz="2000" dirty="0"/>
              <a:t>su</a:t>
            </a:r>
            <a:r>
              <a:rPr sz="2000" spc="10" dirty="0"/>
              <a:t> </a:t>
            </a:r>
            <a:r>
              <a:rPr sz="2000" spc="-5" dirty="0"/>
              <a:t>finanziamenti</a:t>
            </a:r>
            <a:r>
              <a:rPr sz="2000" spc="-35" dirty="0"/>
              <a:t> </a:t>
            </a:r>
            <a:r>
              <a:rPr sz="2000" dirty="0"/>
              <a:t>per</a:t>
            </a:r>
            <a:r>
              <a:rPr sz="2000" spc="-5" dirty="0"/>
              <a:t> </a:t>
            </a:r>
            <a:r>
              <a:rPr sz="2000" dirty="0"/>
              <a:t>finalità</a:t>
            </a:r>
            <a:r>
              <a:rPr sz="2000" spc="-35" dirty="0"/>
              <a:t> </a:t>
            </a:r>
            <a:r>
              <a:rPr sz="2000" dirty="0"/>
              <a:t>sportive</a:t>
            </a:r>
            <a:endParaRPr sz="2000"/>
          </a:p>
        </p:txBody>
      </p:sp>
      <p:grpSp>
        <p:nvGrpSpPr>
          <p:cNvPr id="7" name="object 7"/>
          <p:cNvGrpSpPr/>
          <p:nvPr/>
        </p:nvGrpSpPr>
        <p:grpSpPr>
          <a:xfrm>
            <a:off x="3183508" y="787908"/>
            <a:ext cx="8339455" cy="283210"/>
            <a:chOff x="3183508" y="787908"/>
            <a:chExt cx="8339455" cy="283210"/>
          </a:xfrm>
        </p:grpSpPr>
        <p:sp>
          <p:nvSpPr>
            <p:cNvPr id="8" name="object 8"/>
            <p:cNvSpPr/>
            <p:nvPr/>
          </p:nvSpPr>
          <p:spPr>
            <a:xfrm>
              <a:off x="9732264" y="787908"/>
              <a:ext cx="1790700" cy="260985"/>
            </a:xfrm>
            <a:custGeom>
              <a:avLst/>
              <a:gdLst/>
              <a:ahLst/>
              <a:cxnLst/>
              <a:rect l="l" t="t" r="r" b="b"/>
              <a:pathLst>
                <a:path w="1790700" h="260984">
                  <a:moveTo>
                    <a:pt x="1790700" y="0"/>
                  </a:moveTo>
                  <a:lnTo>
                    <a:pt x="0" y="0"/>
                  </a:lnTo>
                  <a:lnTo>
                    <a:pt x="0" y="260603"/>
                  </a:lnTo>
                  <a:lnTo>
                    <a:pt x="1790700" y="260603"/>
                  </a:lnTo>
                  <a:lnTo>
                    <a:pt x="1790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86683" y="1057652"/>
              <a:ext cx="2560955" cy="10160"/>
            </a:xfrm>
            <a:custGeom>
              <a:avLst/>
              <a:gdLst/>
              <a:ahLst/>
              <a:cxnLst/>
              <a:rect l="l" t="t" r="r" b="b"/>
              <a:pathLst>
                <a:path w="2560954" h="10159">
                  <a:moveTo>
                    <a:pt x="0" y="10071"/>
                  </a:moveTo>
                  <a:lnTo>
                    <a:pt x="2560396" y="0"/>
                  </a:lnTo>
                </a:path>
              </a:pathLst>
            </a:custGeom>
            <a:ln w="6350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265554" y="822116"/>
            <a:ext cx="43218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89555" algn="l"/>
              </a:tabLst>
            </a:pPr>
            <a:r>
              <a:rPr sz="1200" b="1" spc="-5" dirty="0">
                <a:solidFill>
                  <a:srgbClr val="5C707B"/>
                </a:solidFill>
                <a:latin typeface="Trebuchet MS"/>
                <a:cs typeface="Trebuchet MS"/>
              </a:rPr>
              <a:t>Beneficiari	</a:t>
            </a:r>
            <a:r>
              <a:rPr sz="1800" b="1" spc="-7" baseline="2314" dirty="0">
                <a:solidFill>
                  <a:srgbClr val="5C707B"/>
                </a:solidFill>
                <a:latin typeface="Trebuchet MS"/>
                <a:cs typeface="Trebuchet MS"/>
              </a:rPr>
              <a:t>Piano</a:t>
            </a:r>
            <a:r>
              <a:rPr sz="1800" b="1" spc="-52" baseline="2314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800" b="1" spc="-15" baseline="2314" dirty="0">
                <a:solidFill>
                  <a:srgbClr val="5C707B"/>
                </a:solidFill>
                <a:latin typeface="Trebuchet MS"/>
                <a:cs typeface="Trebuchet MS"/>
              </a:rPr>
              <a:t>operativo</a:t>
            </a:r>
            <a:r>
              <a:rPr sz="1800" b="1" spc="-44" baseline="2314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800" b="1" baseline="2314" dirty="0">
                <a:solidFill>
                  <a:srgbClr val="5C707B"/>
                </a:solidFill>
                <a:latin typeface="Trebuchet MS"/>
                <a:cs typeface="Trebuchet MS"/>
              </a:rPr>
              <a:t>2021</a:t>
            </a:r>
            <a:endParaRPr sz="1800" baseline="2314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234996" y="1681504"/>
            <a:ext cx="9776460" cy="1332230"/>
            <a:chOff x="1304544" y="870203"/>
            <a:chExt cx="9776460" cy="1332230"/>
          </a:xfrm>
        </p:grpSpPr>
        <p:sp>
          <p:nvSpPr>
            <p:cNvPr id="12" name="object 12"/>
            <p:cNvSpPr/>
            <p:nvPr/>
          </p:nvSpPr>
          <p:spPr>
            <a:xfrm>
              <a:off x="5937503" y="1048517"/>
              <a:ext cx="5140325" cy="20320"/>
            </a:xfrm>
            <a:custGeom>
              <a:avLst/>
              <a:gdLst/>
              <a:ahLst/>
              <a:cxnLst/>
              <a:rect l="l" t="t" r="r" b="b"/>
              <a:pathLst>
                <a:path w="5140325" h="20319">
                  <a:moveTo>
                    <a:pt x="0" y="20129"/>
                  </a:moveTo>
                  <a:lnTo>
                    <a:pt x="5139956" y="0"/>
                  </a:lnTo>
                </a:path>
              </a:pathLst>
            </a:custGeom>
            <a:ln w="6349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04544" y="870203"/>
              <a:ext cx="1325879" cy="1331975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6015615" y="1201205"/>
            <a:ext cx="5240655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Agevolazioni</a:t>
            </a:r>
            <a:r>
              <a:rPr sz="1050" b="1" spc="-6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Ordinarie:</a:t>
            </a:r>
            <a:endParaRPr sz="1050" dirty="0">
              <a:latin typeface="Trebuchet MS"/>
              <a:cs typeface="Trebuchet MS"/>
            </a:endParaRPr>
          </a:p>
          <a:p>
            <a:pPr marL="641985" lvl="1" indent="-172720">
              <a:lnSpc>
                <a:spcPct val="100000"/>
              </a:lnSpc>
              <a:buFont typeface="Wingdings"/>
              <a:buChar char=""/>
              <a:tabLst>
                <a:tab pos="6426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1%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Soggetti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diversi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da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territoriali</a:t>
            </a:r>
            <a:endParaRPr sz="1050" dirty="0">
              <a:latin typeface="Trebuchet MS"/>
              <a:cs typeface="Trebuchet MS"/>
            </a:endParaRPr>
          </a:p>
          <a:p>
            <a:pPr marL="641985" lvl="1" indent="-172720">
              <a:lnSpc>
                <a:spcPct val="100000"/>
              </a:lnSpc>
              <a:buFont typeface="Wingdings"/>
              <a:buChar char=""/>
              <a:tabLst>
                <a:tab pos="6426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2%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PPP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calamità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naturali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Agevolazioni</a:t>
            </a:r>
            <a:r>
              <a:rPr sz="1050" b="1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b="1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progetti</a:t>
            </a:r>
            <a:r>
              <a:rPr sz="1050" b="1" spc="-5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b="1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b="1" dirty="0">
                <a:solidFill>
                  <a:srgbClr val="5C707B"/>
                </a:solidFill>
                <a:latin typeface="Trebuchet MS"/>
                <a:cs typeface="Trebuchet MS"/>
              </a:rPr>
              <a:t>convenzioni:</a:t>
            </a:r>
            <a:endParaRPr sz="1050" dirty="0">
              <a:latin typeface="Trebuchet MS"/>
              <a:cs typeface="Trebuchet MS"/>
            </a:endParaRPr>
          </a:p>
          <a:p>
            <a:pPr marL="641985" marR="106680" lvl="1" indent="-172720">
              <a:lnSpc>
                <a:spcPct val="100000"/>
              </a:lnSpc>
              <a:buFont typeface="Wingdings"/>
              <a:buChar char=""/>
              <a:tabLst>
                <a:tab pos="6426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Abbattimento totale interessi: FIGC,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Federazioni,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Parrocchie enti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religiosi,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efficientamento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energetico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EE.LL.,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beni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confiscati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criminalità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EE.LL.</a:t>
            </a:r>
            <a:endParaRPr sz="1050" dirty="0">
              <a:latin typeface="Trebuchet MS"/>
              <a:cs typeface="Trebuchet MS"/>
            </a:endParaRPr>
          </a:p>
          <a:p>
            <a:pPr marL="641985" marR="5080" lvl="1" indent="-172720">
              <a:lnSpc>
                <a:spcPct val="100000"/>
              </a:lnSpc>
              <a:buFont typeface="Wingdings"/>
              <a:buChar char=""/>
              <a:tabLst>
                <a:tab pos="6426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2%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Privati: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Efficientamento energetico, Ag. Demanio, Difesa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servizi,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Agenzia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beni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confiscati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criminalità,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65554" y="1194953"/>
            <a:ext cx="2496185" cy="849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83820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Soggetti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Privati: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ASD, SSD, Società di </a:t>
            </a:r>
            <a:r>
              <a:rPr sz="1050" spc="-30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capitali,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morali,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parrocchie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ecc.</a:t>
            </a:r>
            <a:endParaRPr sz="1050">
              <a:latin typeface="Trebuchet MS"/>
              <a:cs typeface="Trebuchet MS"/>
            </a:endParaRPr>
          </a:p>
          <a:p>
            <a:pPr marL="184785" marR="5080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Soggetti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Pubblici: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Enti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Locali,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Regioni, </a:t>
            </a:r>
            <a:r>
              <a:rPr sz="1050" spc="-30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Università</a:t>
            </a:r>
            <a:endParaRPr sz="10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5C707B"/>
                </a:solidFill>
                <a:latin typeface="Trebuchet MS"/>
                <a:cs typeface="Trebuchet MS"/>
              </a:rPr>
              <a:t>Documentazione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14856" y="3498567"/>
            <a:ext cx="2124075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Comuni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loro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forme</a:t>
            </a:r>
            <a:r>
              <a:rPr sz="1050" spc="-3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associative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Città</a:t>
            </a:r>
            <a:r>
              <a:rPr sz="1050" spc="-5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Metropolitane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Province</a:t>
            </a:r>
            <a:endParaRPr sz="1050" dirty="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 err="1">
                <a:solidFill>
                  <a:srgbClr val="5C707B"/>
                </a:solidFill>
                <a:latin typeface="Trebuchet MS"/>
                <a:cs typeface="Trebuchet MS"/>
              </a:rPr>
              <a:t>Regioni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186683" y="2084828"/>
            <a:ext cx="2560955" cy="10160"/>
          </a:xfrm>
          <a:custGeom>
            <a:avLst/>
            <a:gdLst/>
            <a:ahLst/>
            <a:cxnLst/>
            <a:rect l="l" t="t" r="r" b="b"/>
            <a:pathLst>
              <a:path w="2560954" h="10160">
                <a:moveTo>
                  <a:pt x="0" y="10071"/>
                </a:moveTo>
                <a:lnTo>
                  <a:pt x="2560396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265554" y="2215613"/>
            <a:ext cx="2343785" cy="8267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Parere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favorevole in linea tecnico </a:t>
            </a:r>
            <a:r>
              <a:rPr sz="1050" spc="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sportiva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CONI</a:t>
            </a:r>
            <a:r>
              <a:rPr sz="1050" spc="-2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su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progetto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definitivo</a:t>
            </a:r>
            <a:endParaRPr sz="105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Progetto,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permesso</a:t>
            </a:r>
            <a:r>
              <a:rPr sz="1050" spc="-4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di</a:t>
            </a:r>
            <a:r>
              <a:rPr sz="1050" spc="-3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costruire</a:t>
            </a:r>
            <a:endParaRPr sz="105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Disponibilità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area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per</a:t>
            </a:r>
            <a:r>
              <a:rPr sz="1050" spc="-1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durata</a:t>
            </a:r>
            <a:r>
              <a:rPr sz="1050" spc="-1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spc="-5" dirty="0">
                <a:solidFill>
                  <a:srgbClr val="5C707B"/>
                </a:solidFill>
                <a:latin typeface="Trebuchet MS"/>
                <a:cs typeface="Trebuchet MS"/>
              </a:rPr>
              <a:t>mutuo</a:t>
            </a:r>
            <a:endParaRPr sz="105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Atto</a:t>
            </a:r>
            <a:r>
              <a:rPr sz="1050" spc="-4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costitutivo</a:t>
            </a:r>
            <a:r>
              <a:rPr sz="1050" spc="-75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e</a:t>
            </a:r>
            <a:r>
              <a:rPr sz="1050" spc="-20" dirty="0">
                <a:solidFill>
                  <a:srgbClr val="5C707B"/>
                </a:solidFill>
                <a:latin typeface="Trebuchet MS"/>
                <a:cs typeface="Trebuchet MS"/>
              </a:rPr>
              <a:t> </a:t>
            </a:r>
            <a:r>
              <a:rPr sz="1050" dirty="0">
                <a:solidFill>
                  <a:srgbClr val="5C707B"/>
                </a:solidFill>
                <a:latin typeface="Trebuchet MS"/>
                <a:cs typeface="Trebuchet MS"/>
              </a:rPr>
              <a:t>statuto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265554" y="3185265"/>
            <a:ext cx="7981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5C707B"/>
                </a:solidFill>
                <a:latin typeface="Trebuchet MS"/>
                <a:cs typeface="Trebuchet MS"/>
              </a:rPr>
              <a:t>Beneficiari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176016" y="3424424"/>
            <a:ext cx="2560955" cy="10160"/>
          </a:xfrm>
          <a:custGeom>
            <a:avLst/>
            <a:gdLst/>
            <a:ahLst/>
            <a:cxnLst/>
            <a:rect l="l" t="t" r="r" b="b"/>
            <a:pathLst>
              <a:path w="2560954" h="10160">
                <a:moveTo>
                  <a:pt x="0" y="10071"/>
                </a:moveTo>
                <a:lnTo>
                  <a:pt x="2560396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71444" y="5373620"/>
            <a:ext cx="2560955" cy="10160"/>
          </a:xfrm>
          <a:custGeom>
            <a:avLst/>
            <a:gdLst/>
            <a:ahLst/>
            <a:cxnLst/>
            <a:rect l="l" t="t" r="r" b="b"/>
            <a:pathLst>
              <a:path w="2560954" h="10160">
                <a:moveTo>
                  <a:pt x="0" y="10071"/>
                </a:moveTo>
                <a:lnTo>
                  <a:pt x="2560396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684779" y="5624672"/>
            <a:ext cx="15811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u="sng" dirty="0">
                <a:solidFill>
                  <a:srgbClr val="5C707B"/>
                </a:solidFill>
                <a:uFill>
                  <a:solidFill>
                    <a:srgbClr val="BEBEBE"/>
                  </a:solidFill>
                </a:uFill>
                <a:latin typeface="Arial MT"/>
                <a:cs typeface="Arial MT"/>
              </a:rPr>
              <a:t> </a:t>
            </a:r>
            <a:r>
              <a:rPr sz="1050" u="sng" spc="-125" dirty="0">
                <a:solidFill>
                  <a:srgbClr val="5C707B"/>
                </a:solidFill>
                <a:uFill>
                  <a:solidFill>
                    <a:srgbClr val="BEBEBE"/>
                  </a:solidFill>
                </a:uFill>
                <a:latin typeface="Arial MT"/>
                <a:cs typeface="Arial MT"/>
              </a:rPr>
              <a:t> 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218688" y="4457696"/>
            <a:ext cx="2560955" cy="10160"/>
          </a:xfrm>
          <a:custGeom>
            <a:avLst/>
            <a:gdLst/>
            <a:ahLst/>
            <a:cxnLst/>
            <a:rect l="l" t="t" r="r" b="b"/>
            <a:pathLst>
              <a:path w="2560954" h="10160">
                <a:moveTo>
                  <a:pt x="0" y="10071"/>
                </a:moveTo>
                <a:lnTo>
                  <a:pt x="2560396" y="0"/>
                </a:lnTo>
              </a:path>
            </a:pathLst>
          </a:custGeom>
          <a:ln w="63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63411" y="3424431"/>
            <a:ext cx="5140325" cy="20320"/>
          </a:xfrm>
          <a:custGeom>
            <a:avLst/>
            <a:gdLst/>
            <a:ahLst/>
            <a:cxnLst/>
            <a:rect l="l" t="t" r="r" b="b"/>
            <a:pathLst>
              <a:path w="5140325" h="20320">
                <a:moveTo>
                  <a:pt x="0" y="20129"/>
                </a:moveTo>
                <a:lnTo>
                  <a:pt x="5139956" y="0"/>
                </a:lnTo>
              </a:path>
            </a:pathLst>
          </a:custGeom>
          <a:ln w="634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pPr marL="184785" marR="0" lvl="0" indent="-17272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185420" algn="l"/>
              </a:tabLst>
              <a:defRPr/>
            </a:pP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Agevolazioni</a:t>
            </a:r>
            <a:r>
              <a:rPr kumimoji="0" lang="it-IT" sz="1050" b="1" i="0" u="none" strike="noStrike" kern="1200" cap="none" spc="-6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Ordinarie:</a:t>
            </a:r>
            <a:endParaRPr kumimoji="0" lang="it-IT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Trebuchet MS"/>
            </a:endParaRPr>
          </a:p>
          <a:p>
            <a:pPr marL="641985" marR="0" lvl="1" indent="-172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642620" algn="l"/>
              </a:tabLst>
              <a:defRPr/>
            </a:pP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0,70%</a:t>
            </a:r>
            <a:r>
              <a:rPr kumimoji="0" lang="it-IT" sz="1050" b="0" i="0" u="none" strike="noStrike" kern="1200" cap="none" spc="-1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Enti</a:t>
            </a:r>
            <a:r>
              <a:rPr kumimoji="0" lang="it-IT" sz="1050" b="0" i="0" u="none" strike="noStrike" kern="1200" cap="none" spc="-2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territoriali</a:t>
            </a:r>
            <a:r>
              <a:rPr kumimoji="0" lang="it-IT" sz="1050" b="0" i="0" u="none" strike="noStrike" kern="1200" cap="none" spc="-1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(fino</a:t>
            </a:r>
            <a:r>
              <a:rPr kumimoji="0" lang="it-IT" sz="1050" b="0" i="0" u="none" strike="noStrike" kern="1200" cap="none" spc="-1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a</a:t>
            </a:r>
            <a:r>
              <a:rPr kumimoji="0" lang="it-IT" sz="1050" b="0" i="0" u="none" strike="noStrike" kern="1200" cap="none" spc="-1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15</a:t>
            </a:r>
            <a:r>
              <a:rPr kumimoji="0" lang="it-IT" sz="1050" b="0" i="0" u="none" strike="noStrike" kern="1200" cap="none" spc="-1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anni</a:t>
            </a:r>
            <a:r>
              <a:rPr kumimoji="0" lang="it-IT" sz="1050" b="0" i="0" u="none" strike="noStrike" kern="1200" cap="none" spc="-2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 </a:t>
            </a:r>
            <a:r>
              <a:rPr kumimoji="0" lang="it-IT" sz="1050" b="0" i="0" u="none" strike="noStrike" kern="1200" cap="none" spc="-5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poi </a:t>
            </a: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srgbClr val="5C707B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spalmato)</a:t>
            </a:r>
            <a:endParaRPr kumimoji="0" lang="it-IT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Trebuchet MS"/>
            </a:endParaRPr>
          </a:p>
          <a:p>
            <a:pPr marL="469265"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642620" algn="l"/>
              </a:tabLst>
              <a:defRPr/>
            </a:pPr>
            <a:endParaRPr dirty="0"/>
          </a:p>
        </p:txBody>
      </p:sp>
      <p:sp>
        <p:nvSpPr>
          <p:cNvPr id="30" name="object 30"/>
          <p:cNvSpPr/>
          <p:nvPr/>
        </p:nvSpPr>
        <p:spPr>
          <a:xfrm>
            <a:off x="5963411" y="4437891"/>
            <a:ext cx="5140325" cy="20320"/>
          </a:xfrm>
          <a:custGeom>
            <a:avLst/>
            <a:gdLst/>
            <a:ahLst/>
            <a:cxnLst/>
            <a:rect l="l" t="t" r="r" b="b"/>
            <a:pathLst>
              <a:path w="5140325" h="20320">
                <a:moveTo>
                  <a:pt x="0" y="20129"/>
                </a:moveTo>
                <a:lnTo>
                  <a:pt x="5139956" y="0"/>
                </a:lnTo>
              </a:path>
            </a:pathLst>
          </a:custGeom>
          <a:ln w="634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187445" y="3077717"/>
            <a:ext cx="8035925" cy="635"/>
          </a:xfrm>
          <a:custGeom>
            <a:avLst/>
            <a:gdLst/>
            <a:ahLst/>
            <a:cxnLst/>
            <a:rect l="l" t="t" r="r" b="b"/>
            <a:pathLst>
              <a:path w="8035925" h="635">
                <a:moveTo>
                  <a:pt x="0" y="0"/>
                </a:moveTo>
                <a:lnTo>
                  <a:pt x="8035556" y="419"/>
                </a:lnTo>
              </a:path>
            </a:pathLst>
          </a:custGeom>
          <a:ln w="19049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85"/>
              </a:spcBef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ICS</a:t>
            </a:r>
            <a:r>
              <a:rPr spc="-45" dirty="0"/>
              <a:t> </a:t>
            </a:r>
            <a:r>
              <a:rPr dirty="0"/>
              <a:t>in</a:t>
            </a:r>
            <a:r>
              <a:rPr spc="-60" dirty="0"/>
              <a:t> </a:t>
            </a:r>
            <a:r>
              <a:rPr spc="-15" dirty="0"/>
              <a:t>Pillole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ster">
  <a:themeElements>
    <a:clrScheme name="Personalizzato 1">
      <a:dk1>
        <a:srgbClr val="5C717C"/>
      </a:dk1>
      <a:lt1>
        <a:srgbClr val="FFFFFF"/>
      </a:lt1>
      <a:dk2>
        <a:srgbClr val="5C717C"/>
      </a:dk2>
      <a:lt2>
        <a:srgbClr val="E7E6E6"/>
      </a:lt2>
      <a:accent1>
        <a:srgbClr val="BFBFBF"/>
      </a:accent1>
      <a:accent2>
        <a:srgbClr val="C33232"/>
      </a:accent2>
      <a:accent3>
        <a:srgbClr val="00AB4E"/>
      </a:accent3>
      <a:accent4>
        <a:srgbClr val="C0C0C0"/>
      </a:accent4>
      <a:accent5>
        <a:srgbClr val="7F7F7F"/>
      </a:accent5>
      <a:accent6>
        <a:srgbClr val="D8D8D8"/>
      </a:accent6>
      <a:hlink>
        <a:srgbClr val="C33232"/>
      </a:hlink>
      <a:folHlink>
        <a:srgbClr val="C33232"/>
      </a:folHlink>
    </a:clrScheme>
    <a:fontScheme name="Personalizzato 2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_Presentazione_ICS" id="{F57609CE-DEFA-4F23-8B59-BC51D91787C7}" vid="{C19BB8A5-0BAD-4E8A-ACBE-F6FBF95B357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635D44F9EDDF4DA7E07D46C698B72C" ma:contentTypeVersion="9" ma:contentTypeDescription="Creare un nuovo documento." ma:contentTypeScope="" ma:versionID="62ea18ef534d9cf5cccc65b97a117bff">
  <xsd:schema xmlns:xsd="http://www.w3.org/2001/XMLSchema" xmlns:xs="http://www.w3.org/2001/XMLSchema" xmlns:p="http://schemas.microsoft.com/office/2006/metadata/properties" xmlns:ns2="9e4079cf-04e4-4236-a228-5c860ea12e41" xmlns:ns3="135375f0-4336-402e-a8dd-3cbf64eedf15" targetNamespace="http://schemas.microsoft.com/office/2006/metadata/properties" ma:root="true" ma:fieldsID="72cb45e560d1d22d024be9ec1fca312a" ns2:_="" ns3:_="">
    <xsd:import namespace="9e4079cf-04e4-4236-a228-5c860ea12e41"/>
    <xsd:import namespace="135375f0-4336-402e-a8dd-3cbf64eedf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4079cf-04e4-4236-a228-5c860ea12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375f0-4336-402e-a8dd-3cbf64eedf1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091E94-91E6-454D-B444-15EA2D5E12F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61A9B53-141A-4F87-87ED-11BFC1075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4079cf-04e4-4236-a228-5c860ea12e41"/>
    <ds:schemaRef ds:uri="135375f0-4336-402e-a8dd-3cbf64eedf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1D14AB-B69A-4698-B004-A57DEA1F15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2129</Words>
  <Application>Microsoft Office PowerPoint</Application>
  <PresentationFormat>Widescreen</PresentationFormat>
  <Paragraphs>201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12</vt:i4>
      </vt:variant>
    </vt:vector>
  </HeadingPairs>
  <TitlesOfParts>
    <vt:vector size="21" baseType="lpstr">
      <vt:lpstr>Arial</vt:lpstr>
      <vt:lpstr>Arial MT</vt:lpstr>
      <vt:lpstr>Calibri</vt:lpstr>
      <vt:lpstr>CIDFont+F3</vt:lpstr>
      <vt:lpstr>Times New Roman</vt:lpstr>
      <vt:lpstr>Trebuchet MS</vt:lpstr>
      <vt:lpstr>Wingdings</vt:lpstr>
      <vt:lpstr>Office Theme</vt:lpstr>
      <vt:lpstr>Master</vt:lpstr>
      <vt:lpstr>Presentazione standard di PowerPoint</vt:lpstr>
      <vt:lpstr>La nostra missione, la nostra storia e funzione obiettivo…</vt:lpstr>
      <vt:lpstr>…cosa facciamo oggi</vt:lpstr>
      <vt:lpstr>Assetto proprietario e ripartizione dell’utile</vt:lpstr>
      <vt:lpstr>La Convenzione</vt:lpstr>
      <vt:lpstr>Mutuo Light 2.0 EPS</vt:lpstr>
      <vt:lpstr>Mutuo Valore Sport per tutti </vt:lpstr>
      <vt:lpstr>Fondi agevolati</vt:lpstr>
      <vt:lpstr>Fondo speciale per contributi negli interessi su finanziamenti per finalità sportive</vt:lpstr>
      <vt:lpstr>Fondi agevolati</vt:lpstr>
      <vt:lpstr>Comparto per contributi negli interessi su finanziamenti per salvaguardia e</vt:lpstr>
      <vt:lpstr>Istituto per il Credito Sportivo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 in pillole</dc:title>
  <dc:creator>Alessandro Bolis</dc:creator>
  <cp:lastModifiedBy>Vincenzo Lamorte</cp:lastModifiedBy>
  <cp:revision>63</cp:revision>
  <cp:lastPrinted>2021-10-07T15:43:33Z</cp:lastPrinted>
  <dcterms:created xsi:type="dcterms:W3CDTF">2021-07-22T12:48:00Z</dcterms:created>
  <dcterms:modified xsi:type="dcterms:W3CDTF">2022-02-10T16:51:44Z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2021-06-11T00:00:00Z</vt:filetime>
  </property>
  <property fmtid="{D5CDD505-2E9C-101B-9397-08002B2CF9AE}" pid="3" name="Creator">
    <vt:lpwstr>Acrobat PDFMaker 21 per PowerPoint</vt:lpwstr>
  </property>
  <property fmtid="{D5CDD505-2E9C-101B-9397-08002B2CF9AE}" pid="4" name="LastSaved">
    <vt:filetime>2021-07-22T00:00:00Z</vt:filetime>
  </property>
  <property fmtid="{D5CDD505-2E9C-101B-9397-08002B2CF9AE}" pid="5" name="ContentTypeId">
    <vt:lpwstr>0x01010069635D44F9EDDF4DA7E07D46C698B72C</vt:lpwstr>
  </property>
</Properties>
</file>