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2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24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75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372B4E-ECF9-7987-2DE9-90D6E7C460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73BDF3F-0EB2-6C46-3479-076AF8D53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98497B-1575-977C-2FFA-A13049B3C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B2B7-6E86-4EAD-8A61-4A53C3675035}" type="datetimeFigureOut">
              <a:rPr lang="it-IT" smtClean="0"/>
              <a:t>02/03/2023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BC7BDEB-0213-FF72-2F3B-121AC8FC2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2DA8F3-7D39-A08B-498E-B61FC13FC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B734-C638-4DD2-899E-0E118C924C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6629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194652-5069-1881-C42E-7EED0E024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CB8A568-10AE-B3EE-30C9-71EB767A3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0169A8B-992F-7270-118F-5DC3350E6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B2B7-6E86-4EAD-8A61-4A53C3675035}" type="datetimeFigureOut">
              <a:rPr lang="it-IT" smtClean="0"/>
              <a:t>02/03/2023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8F715D7-7C5E-D824-2B57-9F34A2885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1ED9A7D-6B78-5038-149A-1F6D2450D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B734-C638-4DD2-899E-0E118C924C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842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3EF87AD-1904-3CC4-06A7-A11310C6DD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44E46C8-A23E-9409-890C-F6EDB8F0D4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66414C-90DC-7EBA-008D-307404C57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B2B7-6E86-4EAD-8A61-4A53C3675035}" type="datetimeFigureOut">
              <a:rPr lang="it-IT" smtClean="0"/>
              <a:t>02/03/2023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8F9D63-3639-481D-2ABA-335050679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E5E6671-9975-3F7C-2288-9486151C2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B734-C638-4DD2-899E-0E118C924C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6652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DD5020-3F68-27DD-2333-4563B9AAA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4AE63C-144E-243C-B1C5-529774CD6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0D7EC80-6834-D1FF-F672-F5CB8AC51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B2B7-6E86-4EAD-8A61-4A53C3675035}" type="datetimeFigureOut">
              <a:rPr lang="it-IT" smtClean="0"/>
              <a:t>02/03/2023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2A1A10B-3FC2-623D-B6EF-535DB6E02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17EDD41-F153-83D8-591F-921BFB55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B734-C638-4DD2-899E-0E118C924C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4587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B0E540-4C3D-8E62-A3C6-BF2CFBCF7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F0A6FF7-BDB4-81EC-A1F0-DFAD7378D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ED4B3E-D2A4-018F-859C-6F1A5FBE4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B2B7-6E86-4EAD-8A61-4A53C3675035}" type="datetimeFigureOut">
              <a:rPr lang="it-IT" smtClean="0"/>
              <a:t>02/03/2023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642736E-3043-B068-E58D-1BB0DEFC3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A698DB3-976E-EAF4-8E2F-C8B442317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B734-C638-4DD2-899E-0E118C924C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2195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B7B868-19ED-8DF5-44D5-E2544FB83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D42C18-5C21-2E97-F2F2-49E5DCA12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E6A7DEC-3668-14C3-92D7-294B36BAE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5DE45F1-6B78-DAAF-C81C-E3002B342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B2B7-6E86-4EAD-8A61-4A53C3675035}" type="datetimeFigureOut">
              <a:rPr lang="it-IT" smtClean="0"/>
              <a:t>02/03/2023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80CE5F4-12B1-2B17-651C-C1207A191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78E4818-7AAD-1E7A-CEA0-F74F363F4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B734-C638-4DD2-899E-0E118C924C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5047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FE332F-9A8B-9B1C-2E5A-6FBB551AA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B63D224-57B2-E239-1013-23AEE813F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5B31576-E96A-8FF9-FE39-5EB71A5B20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F1BF1F5-3ACA-12AF-203E-B576037E32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C25BB4F-EBF7-0D45-7B08-9413320FB7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9FB1131-317A-4545-B0A6-EE2FF0D5B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B2B7-6E86-4EAD-8A61-4A53C3675035}" type="datetimeFigureOut">
              <a:rPr lang="it-IT" smtClean="0"/>
              <a:t>02/03/2023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4D6482D-4523-54A1-A59F-EEE82FF39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C41390A-FD56-490F-27BE-054DAB380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B734-C638-4DD2-899E-0E118C924C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4560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FE2783-5C5F-FB47-5752-F10F35022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F84183E-087A-D1A0-2259-92F1AC578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B2B7-6E86-4EAD-8A61-4A53C3675035}" type="datetimeFigureOut">
              <a:rPr lang="it-IT" smtClean="0"/>
              <a:t>02/03/2023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39F8A68-0808-E7DA-757D-718CB0F31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F5033F0-6CC2-A6A3-0383-FBE0F63C0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B734-C638-4DD2-899E-0E118C924C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4243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92F7048-DD2F-501F-09B0-A277109C7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B2B7-6E86-4EAD-8A61-4A53C3675035}" type="datetimeFigureOut">
              <a:rPr lang="it-IT" smtClean="0"/>
              <a:t>02/03/2023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54D7AC3-CC93-3473-EF14-43E947604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857F8E7-6346-DE07-740C-913A50E03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B734-C638-4DD2-899E-0E118C924C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8505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7707F7-3E5A-776B-33E2-30E0A4D48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EEC090-B574-BF3F-C8F8-C998292A6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7F5A4DB-53AC-7F41-76BE-88CD3B09F9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BF032B4-D7A9-0483-7E5C-D30D1A9E6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B2B7-6E86-4EAD-8A61-4A53C3675035}" type="datetimeFigureOut">
              <a:rPr lang="it-IT" smtClean="0"/>
              <a:t>02/03/2023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EC15EC7-C8A2-B3F4-776C-3CE79294C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C9C9A4B-AA63-4BD8-1F2F-EA8473A08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B734-C638-4DD2-899E-0E118C924C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2298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B0B8AB-787C-49BF-3AF9-62E23B7CA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B14EC14-ACEB-68A9-C7FB-8185D110B1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BC34106-07D2-9181-093E-DBB95A2E84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065BA74-8CBB-6F50-08D3-21604019E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B2B7-6E86-4EAD-8A61-4A53C3675035}" type="datetimeFigureOut">
              <a:rPr lang="it-IT" smtClean="0"/>
              <a:t>02/03/2023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0333913-D556-71F3-D0B3-110ED5DEF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7CA390E-B342-A7C7-01D0-50EB754EA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B734-C638-4DD2-899E-0E118C924C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4828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116C4D9-F116-83EB-C547-AF0D1C82E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8B85A48-95ED-C4B1-5594-E52F2FB1E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407B572-2DBC-9810-6B24-02C0FEDCF1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7B2B7-6E86-4EAD-8A61-4A53C3675035}" type="datetimeFigureOut">
              <a:rPr lang="it-IT" smtClean="0"/>
              <a:t>02/03/2023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9BB0A89-2706-D954-9E79-DD91EEAA90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8884F7-CB3F-3840-2FB1-B338B9077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AB734-C638-4DD2-899E-0E118C924C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2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4.png" /><Relationship Id="rId4" Type="http://schemas.openxmlformats.org/officeDocument/2006/relationships/image" Target="../media/image3.jpe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.png" /><Relationship Id="rId4" Type="http://schemas.openxmlformats.org/officeDocument/2006/relationships/image" Target="../media/image7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.png" /><Relationship Id="rId4" Type="http://schemas.openxmlformats.org/officeDocument/2006/relationships/image" Target="../media/image12.jp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4.png" /><Relationship Id="rId5" Type="http://schemas.openxmlformats.org/officeDocument/2006/relationships/hyperlink" Target="mailto:info@csain.it" TargetMode="External" /><Relationship Id="rId4" Type="http://schemas.openxmlformats.org/officeDocument/2006/relationships/image" Target="../media/image3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.png" /><Relationship Id="rId4" Type="http://schemas.openxmlformats.org/officeDocument/2006/relationships/image" Target="../media/image5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.png" /><Relationship Id="rId4" Type="http://schemas.openxmlformats.org/officeDocument/2006/relationships/image" Target="../media/image7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.png" /><Relationship Id="rId4" Type="http://schemas.openxmlformats.org/officeDocument/2006/relationships/image" Target="../media/image7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.png" /><Relationship Id="rId4" Type="http://schemas.openxmlformats.org/officeDocument/2006/relationships/image" Target="../media/image7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.png" /><Relationship Id="rId4" Type="http://schemas.openxmlformats.org/officeDocument/2006/relationships/image" Target="../media/image7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.png" /><Relationship Id="rId4" Type="http://schemas.openxmlformats.org/officeDocument/2006/relationships/image" Target="../media/image7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.png" /><Relationship Id="rId4" Type="http://schemas.openxmlformats.org/officeDocument/2006/relationships/image" Target="../media/image7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gruppo, persone&#10;&#10;Descrizione generata automaticamente">
            <a:extLst>
              <a:ext uri="{FF2B5EF4-FFF2-40B4-BE49-F238E27FC236}">
                <a16:creationId xmlns:a16="http://schemas.microsoft.com/office/drawing/2014/main" id="{A90EEC0A-16E7-CCE7-3766-D688FF5FF2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272"/>
            <a:ext cx="12151658" cy="6627071"/>
          </a:xfrm>
          <a:prstGeom prst="rect">
            <a:avLst/>
          </a:prstGeom>
        </p:spPr>
      </p:pic>
      <p:sp>
        <p:nvSpPr>
          <p:cNvPr id="4" name="object 7">
            <a:extLst>
              <a:ext uri="{FF2B5EF4-FFF2-40B4-BE49-F238E27FC236}">
                <a16:creationId xmlns:a16="http://schemas.microsoft.com/office/drawing/2014/main" id="{24A9F4EF-0CEE-C3A8-38E0-1922A77F960E}"/>
              </a:ext>
            </a:extLst>
          </p:cNvPr>
          <p:cNvSpPr txBox="1"/>
          <p:nvPr/>
        </p:nvSpPr>
        <p:spPr>
          <a:xfrm>
            <a:off x="1620371" y="4410433"/>
            <a:ext cx="8991599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0"/>
              </a:spcBef>
            </a:pPr>
            <a:r>
              <a:rPr sz="1800" b="1" spc="-15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Progetto</a:t>
            </a:r>
            <a:r>
              <a:rPr lang="it-IT" b="1" spc="-5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800" b="1" spc="-1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finanziato</a:t>
            </a:r>
            <a:r>
              <a:rPr sz="18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800" b="1" spc="-5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</a:t>
            </a:r>
            <a:r>
              <a:rPr sz="1800" b="1" spc="5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it-IT" b="1" spc="5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Sport &amp; Salute S.p.a. società del Ministero dell’Economia e della Finanza dello Stato che promuove lo sport ed i corretti stili di vita </a:t>
            </a:r>
            <a:endParaRPr sz="1800" b="1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483982F6-D10B-B3A4-3EBA-9DD49D4F4939}"/>
              </a:ext>
            </a:extLst>
          </p:cNvPr>
          <p:cNvSpPr txBox="1"/>
          <p:nvPr/>
        </p:nvSpPr>
        <p:spPr>
          <a:xfrm>
            <a:off x="2180801" y="2113004"/>
            <a:ext cx="7620000" cy="1849224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R="5080" indent="-612000" algn="ctr">
              <a:spcBef>
                <a:spcPts val="20"/>
              </a:spcBef>
            </a:pPr>
            <a:r>
              <a:rPr lang="it-IT" sz="6000" spc="15" dirty="0">
                <a:solidFill>
                  <a:srgbClr val="3333FF"/>
                </a:solidFill>
                <a:latin typeface="Impact"/>
                <a:cs typeface="Impact"/>
              </a:rPr>
              <a:t> </a:t>
            </a:r>
            <a:r>
              <a:rPr lang="it-IT" sz="6000" spc="15" dirty="0">
                <a:solidFill>
                  <a:srgbClr val="002060"/>
                </a:solidFill>
                <a:latin typeface="Impact"/>
                <a:cs typeface="Impact"/>
              </a:rPr>
              <a:t>LO</a:t>
            </a:r>
            <a:r>
              <a:rPr lang="it-IT" sz="6000" spc="15" dirty="0">
                <a:solidFill>
                  <a:srgbClr val="00B050"/>
                </a:solidFill>
                <a:latin typeface="Impact"/>
                <a:cs typeface="Impact"/>
              </a:rPr>
              <a:t> SPORT </a:t>
            </a:r>
            <a:r>
              <a:rPr lang="it-IT" sz="6000" spc="15" dirty="0">
                <a:solidFill>
                  <a:srgbClr val="002060"/>
                </a:solidFill>
                <a:latin typeface="Impact"/>
                <a:cs typeface="Impact"/>
              </a:rPr>
              <a:t>COME </a:t>
            </a:r>
            <a:r>
              <a:rPr lang="it-IT" sz="6000" spc="15" dirty="0">
                <a:solidFill>
                  <a:srgbClr val="FFC000"/>
                </a:solidFill>
                <a:latin typeface="Impact"/>
                <a:cs typeface="Impact"/>
              </a:rPr>
              <a:t>PALESTRA</a:t>
            </a:r>
            <a:r>
              <a:rPr lang="it-IT" sz="6000" spc="15" dirty="0">
                <a:solidFill>
                  <a:srgbClr val="3333FF"/>
                </a:solidFill>
                <a:latin typeface="Impact"/>
                <a:cs typeface="Impact"/>
              </a:rPr>
              <a:t> </a:t>
            </a:r>
            <a:r>
              <a:rPr lang="it-IT" sz="6000" spc="15" dirty="0">
                <a:solidFill>
                  <a:srgbClr val="002060"/>
                </a:solidFill>
                <a:latin typeface="Impact"/>
                <a:cs typeface="Impact"/>
              </a:rPr>
              <a:t>DI</a:t>
            </a:r>
            <a:r>
              <a:rPr lang="it-IT" sz="6000" spc="15" dirty="0">
                <a:solidFill>
                  <a:srgbClr val="FF0000"/>
                </a:solidFill>
                <a:latin typeface="Impact"/>
                <a:cs typeface="Impact"/>
              </a:rPr>
              <a:t> VALORI</a:t>
            </a:r>
            <a:endParaRPr sz="6000" dirty="0">
              <a:solidFill>
                <a:srgbClr val="FF0000"/>
              </a:solidFill>
              <a:latin typeface="Impact"/>
              <a:cs typeface="Impact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B08D286-2104-B515-41EF-1CEAC0BC5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548" y="548023"/>
            <a:ext cx="2123876" cy="97832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917A524D-D670-9059-6162-FA5FA7E09C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682" y="290363"/>
            <a:ext cx="2407523" cy="1354232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75" y="484734"/>
            <a:ext cx="318279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287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34DD2F2A-CEE1-1209-CD47-6E10807FF68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A84AB6A5-CB40-CE47-3876-6AC6CF238D07}"/>
              </a:ext>
            </a:extLst>
          </p:cNvPr>
          <p:cNvSpPr/>
          <p:nvPr/>
        </p:nvSpPr>
        <p:spPr>
          <a:xfrm>
            <a:off x="437789" y="1447800"/>
            <a:ext cx="11534576" cy="4800600"/>
          </a:xfrm>
          <a:prstGeom prst="rect">
            <a:avLst/>
          </a:prstGeom>
          <a:solidFill>
            <a:srgbClr val="162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304F9FF-FCC2-20B9-0753-896872A92C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138" y="309822"/>
            <a:ext cx="1797877" cy="828156"/>
          </a:xfrm>
          <a:prstGeom prst="rect">
            <a:avLst/>
          </a:prstGeom>
        </p:spPr>
      </p:pic>
      <p:pic>
        <p:nvPicPr>
          <p:cNvPr id="10" name="Immagine 9" descr="Immagine che contiene testo, segnale, serviziodatavola, piatto&#10;&#10;Descrizione generata automaticamente">
            <a:extLst>
              <a:ext uri="{FF2B5EF4-FFF2-40B4-BE49-F238E27FC236}">
                <a16:creationId xmlns:a16="http://schemas.microsoft.com/office/drawing/2014/main" id="{D6B34971-C32A-0A0D-F3FD-A6096AC292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811" y="390948"/>
            <a:ext cx="2080471" cy="704813"/>
          </a:xfrm>
          <a:prstGeom prst="rect">
            <a:avLst/>
          </a:prstGeom>
        </p:spPr>
      </p:pic>
      <p:sp>
        <p:nvSpPr>
          <p:cNvPr id="2" name="object 9">
            <a:extLst>
              <a:ext uri="{FF2B5EF4-FFF2-40B4-BE49-F238E27FC236}">
                <a16:creationId xmlns:a16="http://schemas.microsoft.com/office/drawing/2014/main" id="{641EA53F-657A-F871-971A-7E8D3338780E}"/>
              </a:ext>
            </a:extLst>
          </p:cNvPr>
          <p:cNvSpPr txBox="1"/>
          <p:nvPr/>
        </p:nvSpPr>
        <p:spPr>
          <a:xfrm>
            <a:off x="1790700" y="1808654"/>
            <a:ext cx="86106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3600" dirty="0">
                <a:solidFill>
                  <a:schemeClr val="bg1"/>
                </a:solidFill>
                <a:latin typeface="Impact" panose="020B0806030902050204" pitchFamily="34" charset="0"/>
                <a:cs typeface="Arial"/>
              </a:rPr>
              <a:t>PARTNER ED ATTORI SOCIALI COINVOLTI:</a:t>
            </a:r>
            <a:endParaRPr sz="3600" dirty="0">
              <a:solidFill>
                <a:schemeClr val="bg1"/>
              </a:solidFill>
              <a:latin typeface="Impact" panose="020B0806030902050204" pitchFamily="34" charset="0"/>
              <a:cs typeface="Arial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F8E67BD-CF39-2E2F-D96D-3BCF946F128C}"/>
              </a:ext>
            </a:extLst>
          </p:cNvPr>
          <p:cNvSpPr txBox="1"/>
          <p:nvPr/>
        </p:nvSpPr>
        <p:spPr>
          <a:xfrm>
            <a:off x="920363" y="2745800"/>
            <a:ext cx="10833848" cy="3012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a) Gli uffici scolastici regionali; </a:t>
            </a:r>
            <a:br>
              <a:rPr lang="it-IT" sz="1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it-IT" sz="1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b) La rete delle scuole interessate alla sperimentazione del progetto; </a:t>
            </a:r>
            <a:br>
              <a:rPr lang="it-IT" sz="1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it-IT" sz="1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c) I servizi scolastici e sociali dei comuni; </a:t>
            </a:r>
            <a:br>
              <a:rPr lang="it-IT" sz="1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it-IT" sz="1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d) Le ASL territoriali; </a:t>
            </a:r>
            <a:br>
              <a:rPr lang="it-IT" sz="1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it-IT" sz="1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e) Le università di Roma La Sapienza e di Catania per l’analisi e valutazione dei risultati del progetto; </a:t>
            </a:r>
            <a:br>
              <a:rPr lang="it-IT" sz="1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it-IT" sz="1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f) La rete dei </a:t>
            </a:r>
            <a:r>
              <a:rPr lang="it-IT" sz="16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Cral</a:t>
            </a:r>
            <a:r>
              <a:rPr lang="it-IT" sz="1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aziendali di Confindustria; </a:t>
            </a:r>
            <a:br>
              <a:rPr lang="it-IT" sz="1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it-IT" sz="1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g) La rete delle </a:t>
            </a:r>
            <a:r>
              <a:rPr lang="it-IT" sz="16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aps</a:t>
            </a:r>
            <a:r>
              <a:rPr lang="it-IT" sz="1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ed </a:t>
            </a:r>
            <a:r>
              <a:rPr lang="it-IT" sz="16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odv</a:t>
            </a:r>
            <a:r>
              <a:rPr lang="it-IT" sz="1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che si occupano di attività di sostegno scolastico aderenti al Forum del Terzo Settore</a:t>
            </a:r>
            <a:endParaRPr lang="it-IT" sz="16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63" y="329276"/>
            <a:ext cx="2643034" cy="83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37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BCC6714-7601-DCBD-E652-2AB5C2B238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8636"/>
            <a:ext cx="12191999" cy="6712775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A84AB6A5-CB40-CE47-3876-6AC6CF238D07}"/>
              </a:ext>
            </a:extLst>
          </p:cNvPr>
          <p:cNvSpPr/>
          <p:nvPr/>
        </p:nvSpPr>
        <p:spPr>
          <a:xfrm>
            <a:off x="640977" y="1525346"/>
            <a:ext cx="11183306" cy="4917141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304F9FF-FCC2-20B9-0753-896872A92C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975" y="349628"/>
            <a:ext cx="1797877" cy="828156"/>
          </a:xfrm>
          <a:prstGeom prst="rect">
            <a:avLst/>
          </a:prstGeom>
        </p:spPr>
      </p:pic>
      <p:pic>
        <p:nvPicPr>
          <p:cNvPr id="10" name="Immagine 9" descr="Immagine che contiene testo, segnale, serviziodatavola, piatto&#10;&#10;Descrizione generata automaticamente">
            <a:extLst>
              <a:ext uri="{FF2B5EF4-FFF2-40B4-BE49-F238E27FC236}">
                <a16:creationId xmlns:a16="http://schemas.microsoft.com/office/drawing/2014/main" id="{D6B34971-C32A-0A0D-F3FD-A6096AC292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811" y="390948"/>
            <a:ext cx="2080471" cy="704813"/>
          </a:xfrm>
          <a:prstGeom prst="rect">
            <a:avLst/>
          </a:prstGeom>
        </p:spPr>
      </p:pic>
      <p:sp>
        <p:nvSpPr>
          <p:cNvPr id="2" name="object 9">
            <a:extLst>
              <a:ext uri="{FF2B5EF4-FFF2-40B4-BE49-F238E27FC236}">
                <a16:creationId xmlns:a16="http://schemas.microsoft.com/office/drawing/2014/main" id="{641EA53F-657A-F871-971A-7E8D3338780E}"/>
              </a:ext>
            </a:extLst>
          </p:cNvPr>
          <p:cNvSpPr txBox="1"/>
          <p:nvPr/>
        </p:nvSpPr>
        <p:spPr>
          <a:xfrm>
            <a:off x="4249271" y="1663979"/>
            <a:ext cx="396671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3200" dirty="0">
                <a:solidFill>
                  <a:srgbClr val="002060"/>
                </a:solidFill>
                <a:latin typeface="Impact" panose="020B0806030902050204" pitchFamily="34" charset="0"/>
                <a:cs typeface="Arial"/>
              </a:rPr>
              <a:t>NUMERI DEL PROGETTO:</a:t>
            </a:r>
            <a:endParaRPr sz="3200" dirty="0">
              <a:solidFill>
                <a:srgbClr val="002060"/>
              </a:solidFill>
              <a:latin typeface="Impact" panose="020B0806030902050204" pitchFamily="34" charset="0"/>
              <a:cs typeface="Arial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F8E67BD-CF39-2E2F-D96D-3BCF946F128C}"/>
              </a:ext>
            </a:extLst>
          </p:cNvPr>
          <p:cNvSpPr txBox="1"/>
          <p:nvPr/>
        </p:nvSpPr>
        <p:spPr>
          <a:xfrm>
            <a:off x="1247080" y="2050552"/>
            <a:ext cx="6758239" cy="447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19 REGIONI E 53 PROVINCE;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25 SCUOLE;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300 ASD;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250 GRUPPI CLASSE;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450 RAGAZZI PER I BICIBUS;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4200 STUDENTI;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300 TRA ISTRUTTORI, ASSISTENTI E GIUDICI.</a:t>
            </a:r>
          </a:p>
          <a:p>
            <a:pPr>
              <a:lnSpc>
                <a:spcPct val="150000"/>
              </a:lnSpc>
            </a:pPr>
            <a:endParaRPr lang="it-IT" sz="2400" b="1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080" y="227347"/>
            <a:ext cx="2899917" cy="95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405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6304F9FF-FCC2-20B9-0753-896872A92C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034" y="267605"/>
            <a:ext cx="1797877" cy="828156"/>
          </a:xfrm>
          <a:prstGeom prst="rect">
            <a:avLst/>
          </a:prstGeom>
        </p:spPr>
      </p:pic>
      <p:pic>
        <p:nvPicPr>
          <p:cNvPr id="10" name="Immagine 9" descr="Immagine che contiene testo, segnale, serviziodatavola, piatto&#10;&#10;Descrizione generata automaticamente">
            <a:extLst>
              <a:ext uri="{FF2B5EF4-FFF2-40B4-BE49-F238E27FC236}">
                <a16:creationId xmlns:a16="http://schemas.microsoft.com/office/drawing/2014/main" id="{D6B34971-C32A-0A0D-F3FD-A6096AC292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811" y="390948"/>
            <a:ext cx="2080471" cy="70481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F8E67BD-CF39-2E2F-D96D-3BCF946F128C}"/>
              </a:ext>
            </a:extLst>
          </p:cNvPr>
          <p:cNvSpPr txBox="1"/>
          <p:nvPr/>
        </p:nvSpPr>
        <p:spPr>
          <a:xfrm>
            <a:off x="1558518" y="1783772"/>
            <a:ext cx="2158071" cy="4573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398780">
              <a:lnSpc>
                <a:spcPct val="100000"/>
              </a:lnSpc>
              <a:spcBef>
                <a:spcPts val="105"/>
              </a:spcBef>
            </a:pPr>
            <a:r>
              <a:rPr lang="it-IT" sz="1400" b="1" dirty="0">
                <a:latin typeface="Poppins" panose="00000500000000000000" pitchFamily="2" charset="0"/>
                <a:cs typeface="Poppins" panose="00000500000000000000" pitchFamily="2" charset="0"/>
              </a:rPr>
              <a:t>Piemonte </a:t>
            </a:r>
            <a:endParaRPr lang="it-IT" sz="1400" b="1" spc="5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2700" marR="398780">
              <a:lnSpc>
                <a:spcPct val="100000"/>
              </a:lnSpc>
              <a:spcBef>
                <a:spcPts val="105"/>
              </a:spcBef>
            </a:pPr>
            <a:r>
              <a:rPr lang="it-IT" sz="1400" b="1" spc="-30" dirty="0">
                <a:latin typeface="Poppins" panose="00000500000000000000" pitchFamily="2" charset="0"/>
                <a:cs typeface="Poppins" panose="00000500000000000000" pitchFamily="2" charset="0"/>
              </a:rPr>
              <a:t>Valle</a:t>
            </a:r>
            <a:r>
              <a:rPr lang="it-IT" sz="1400" b="1" spc="-8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it-IT" sz="1400" b="1" dirty="0">
                <a:latin typeface="Poppins" panose="00000500000000000000" pitchFamily="2" charset="0"/>
                <a:cs typeface="Poppins" panose="00000500000000000000" pitchFamily="2" charset="0"/>
              </a:rPr>
              <a:t>d’Aosta </a:t>
            </a:r>
            <a:endParaRPr lang="it-IT" sz="1400" b="1" spc="-54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2700" marR="398780">
              <a:lnSpc>
                <a:spcPct val="100000"/>
              </a:lnSpc>
              <a:spcBef>
                <a:spcPts val="105"/>
              </a:spcBef>
            </a:pPr>
            <a:r>
              <a:rPr lang="it-IT" sz="1400" b="1" spc="-5" dirty="0">
                <a:latin typeface="Poppins" panose="00000500000000000000" pitchFamily="2" charset="0"/>
                <a:cs typeface="Poppins" panose="00000500000000000000" pitchFamily="2" charset="0"/>
              </a:rPr>
              <a:t>Sicilia </a:t>
            </a:r>
          </a:p>
          <a:p>
            <a:pPr marL="12700" marR="398780">
              <a:lnSpc>
                <a:spcPct val="100000"/>
              </a:lnSpc>
              <a:spcBef>
                <a:spcPts val="105"/>
              </a:spcBef>
            </a:pPr>
            <a:r>
              <a:rPr lang="it-IT" sz="1400" b="1" dirty="0">
                <a:latin typeface="Poppins" panose="00000500000000000000" pitchFamily="2" charset="0"/>
                <a:cs typeface="Poppins" panose="00000500000000000000" pitchFamily="2" charset="0"/>
              </a:rPr>
              <a:t>Calabria </a:t>
            </a:r>
            <a:endParaRPr lang="it-IT" sz="1400" b="1" spc="5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2700" marR="398780">
              <a:lnSpc>
                <a:spcPct val="100000"/>
              </a:lnSpc>
              <a:spcBef>
                <a:spcPts val="105"/>
              </a:spcBef>
            </a:pPr>
            <a:r>
              <a:rPr lang="it-IT" sz="1400" b="1" dirty="0">
                <a:latin typeface="Poppins" panose="00000500000000000000" pitchFamily="2" charset="0"/>
                <a:cs typeface="Poppins" panose="00000500000000000000" pitchFamily="2" charset="0"/>
              </a:rPr>
              <a:t>Sardegna </a:t>
            </a:r>
            <a:endParaRPr lang="it-IT" sz="1400" b="1" spc="5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2700" marR="398780">
              <a:lnSpc>
                <a:spcPct val="100000"/>
              </a:lnSpc>
              <a:spcBef>
                <a:spcPts val="105"/>
              </a:spcBef>
            </a:pPr>
            <a:r>
              <a:rPr lang="it-IT" sz="1400" b="1" dirty="0">
                <a:latin typeface="Poppins" panose="00000500000000000000" pitchFamily="2" charset="0"/>
                <a:cs typeface="Poppins" panose="00000500000000000000" pitchFamily="2" charset="0"/>
              </a:rPr>
              <a:t>Puglia</a:t>
            </a:r>
            <a:endParaRPr lang="it-IT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2700" marR="679450">
              <a:lnSpc>
                <a:spcPct val="100000"/>
              </a:lnSpc>
            </a:pPr>
            <a:r>
              <a:rPr lang="it-IT" sz="1400" b="1" dirty="0">
                <a:latin typeface="Poppins" panose="00000500000000000000" pitchFamily="2" charset="0"/>
                <a:cs typeface="Poppins" panose="00000500000000000000" pitchFamily="2" charset="0"/>
              </a:rPr>
              <a:t>Lazio </a:t>
            </a:r>
            <a:endParaRPr lang="it-IT" sz="1400" b="1" spc="5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2700" marR="679450">
              <a:lnSpc>
                <a:spcPct val="100000"/>
              </a:lnSpc>
            </a:pPr>
            <a:r>
              <a:rPr lang="it-IT" sz="1400" b="1" spc="-20" dirty="0">
                <a:latin typeface="Poppins" panose="00000500000000000000" pitchFamily="2" charset="0"/>
                <a:cs typeface="Poppins" panose="00000500000000000000" pitchFamily="2" charset="0"/>
              </a:rPr>
              <a:t>Toscana </a:t>
            </a:r>
            <a:endParaRPr lang="it-IT" sz="1400" b="1" spc="-15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2700" marR="679450">
              <a:lnSpc>
                <a:spcPct val="100000"/>
              </a:lnSpc>
            </a:pPr>
            <a:r>
              <a:rPr lang="it-IT" sz="1400" b="1" dirty="0">
                <a:latin typeface="Poppins" panose="00000500000000000000" pitchFamily="2" charset="0"/>
                <a:cs typeface="Poppins" panose="00000500000000000000" pitchFamily="2" charset="0"/>
              </a:rPr>
              <a:t>Lo</a:t>
            </a:r>
            <a:r>
              <a:rPr lang="it-IT" sz="1400" b="1" spc="-10" dirty="0">
                <a:latin typeface="Poppins" panose="00000500000000000000" pitchFamily="2" charset="0"/>
                <a:cs typeface="Poppins" panose="00000500000000000000" pitchFamily="2" charset="0"/>
              </a:rPr>
              <a:t>m</a:t>
            </a:r>
            <a:r>
              <a:rPr lang="it-IT" sz="1400" b="1" dirty="0">
                <a:latin typeface="Poppins" panose="00000500000000000000" pitchFamily="2" charset="0"/>
                <a:cs typeface="Poppins" panose="00000500000000000000" pitchFamily="2" charset="0"/>
              </a:rPr>
              <a:t>bardia</a:t>
            </a:r>
            <a:endParaRPr lang="it-IT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2700" marR="5080">
              <a:lnSpc>
                <a:spcPct val="100000"/>
              </a:lnSpc>
            </a:pPr>
            <a:r>
              <a:rPr lang="it-IT" sz="1400" b="1" spc="-5" dirty="0">
                <a:latin typeface="Poppins" panose="00000500000000000000" pitchFamily="2" charset="0"/>
                <a:cs typeface="Poppins" panose="00000500000000000000" pitchFamily="2" charset="0"/>
              </a:rPr>
              <a:t>Emilia</a:t>
            </a:r>
            <a:r>
              <a:rPr lang="it-IT" sz="1400" b="1" spc="-8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it-IT" sz="1400" b="1" dirty="0">
                <a:latin typeface="Poppins" panose="00000500000000000000" pitchFamily="2" charset="0"/>
                <a:cs typeface="Poppins" panose="00000500000000000000" pitchFamily="2" charset="0"/>
              </a:rPr>
              <a:t>Romagna </a:t>
            </a:r>
            <a:endParaRPr lang="it-IT" sz="1400" b="1" spc="-545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2700" marR="5080">
              <a:lnSpc>
                <a:spcPct val="100000"/>
              </a:lnSpc>
            </a:pPr>
            <a:r>
              <a:rPr lang="it-IT" sz="1400" b="1" dirty="0">
                <a:latin typeface="Poppins" panose="00000500000000000000" pitchFamily="2" charset="0"/>
                <a:cs typeface="Poppins" panose="00000500000000000000" pitchFamily="2" charset="0"/>
              </a:rPr>
              <a:t>Molise</a:t>
            </a:r>
            <a:endParaRPr lang="it-IT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2700" marR="763905">
              <a:lnSpc>
                <a:spcPct val="100000"/>
              </a:lnSpc>
              <a:spcBef>
                <a:spcPts val="5"/>
              </a:spcBef>
            </a:pPr>
            <a:r>
              <a:rPr lang="it-IT" sz="1400" b="1" dirty="0">
                <a:latin typeface="Poppins" panose="00000500000000000000" pitchFamily="2" charset="0"/>
                <a:cs typeface="Poppins" panose="00000500000000000000" pitchFamily="2" charset="0"/>
              </a:rPr>
              <a:t>Umbria </a:t>
            </a:r>
            <a:endParaRPr lang="it-IT" sz="1400" b="1" spc="5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2700" marR="763905">
              <a:lnSpc>
                <a:spcPct val="100000"/>
              </a:lnSpc>
              <a:spcBef>
                <a:spcPts val="5"/>
              </a:spcBef>
            </a:pPr>
            <a:r>
              <a:rPr lang="it-IT" sz="1400" b="1" spc="-20" dirty="0">
                <a:latin typeface="Poppins" panose="00000500000000000000" pitchFamily="2" charset="0"/>
                <a:cs typeface="Poppins" panose="00000500000000000000" pitchFamily="2" charset="0"/>
              </a:rPr>
              <a:t>Veneto </a:t>
            </a:r>
            <a:endParaRPr lang="it-IT" sz="1400" b="1" spc="5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2700" marR="763905">
              <a:lnSpc>
                <a:spcPct val="100000"/>
              </a:lnSpc>
              <a:spcBef>
                <a:spcPts val="5"/>
              </a:spcBef>
            </a:pPr>
            <a:r>
              <a:rPr lang="it-IT" sz="1400" b="1" dirty="0">
                <a:latin typeface="Poppins" panose="00000500000000000000" pitchFamily="2" charset="0"/>
                <a:cs typeface="Poppins" panose="00000500000000000000" pitchFamily="2" charset="0"/>
              </a:rPr>
              <a:t>Campan</a:t>
            </a:r>
            <a:r>
              <a:rPr lang="it-IT" sz="1400" b="1" spc="-10" dirty="0">
                <a:latin typeface="Poppins" panose="00000500000000000000" pitchFamily="2" charset="0"/>
                <a:cs typeface="Poppins" panose="00000500000000000000" pitchFamily="2" charset="0"/>
              </a:rPr>
              <a:t>i</a:t>
            </a:r>
            <a:r>
              <a:rPr lang="it-IT" sz="1400" b="1" dirty="0">
                <a:latin typeface="Poppins" panose="00000500000000000000" pitchFamily="2" charset="0"/>
                <a:cs typeface="Poppins" panose="00000500000000000000" pitchFamily="2" charset="0"/>
              </a:rPr>
              <a:t>a </a:t>
            </a:r>
          </a:p>
          <a:p>
            <a:pPr marL="12700" marR="763905">
              <a:lnSpc>
                <a:spcPct val="100000"/>
              </a:lnSpc>
              <a:spcBef>
                <a:spcPts val="5"/>
              </a:spcBef>
            </a:pPr>
            <a:r>
              <a:rPr lang="it-IT" sz="1400" b="1" dirty="0">
                <a:latin typeface="Poppins" panose="00000500000000000000" pitchFamily="2" charset="0"/>
                <a:cs typeface="Poppins" panose="00000500000000000000" pitchFamily="2" charset="0"/>
              </a:rPr>
              <a:t>Basilicata </a:t>
            </a:r>
            <a:endParaRPr lang="it-IT" sz="1400" b="1" spc="-545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2700" marR="763905">
              <a:lnSpc>
                <a:spcPct val="100000"/>
              </a:lnSpc>
              <a:spcBef>
                <a:spcPts val="5"/>
              </a:spcBef>
            </a:pPr>
            <a:r>
              <a:rPr lang="it-IT" sz="1400" b="1" spc="-15" dirty="0">
                <a:latin typeface="Poppins" panose="00000500000000000000" pitchFamily="2" charset="0"/>
                <a:cs typeface="Poppins" panose="00000500000000000000" pitchFamily="2" charset="0"/>
              </a:rPr>
              <a:t>Trentino</a:t>
            </a:r>
          </a:p>
          <a:p>
            <a:pPr marL="12700" marR="763905">
              <a:lnSpc>
                <a:spcPct val="100000"/>
              </a:lnSpc>
              <a:spcBef>
                <a:spcPts val="5"/>
              </a:spcBef>
            </a:pPr>
            <a:r>
              <a:rPr lang="it-IT" sz="1400" b="1" dirty="0">
                <a:latin typeface="Poppins" panose="00000500000000000000" pitchFamily="2" charset="0"/>
                <a:cs typeface="Poppins" panose="00000500000000000000" pitchFamily="2" charset="0"/>
              </a:rPr>
              <a:t>Basilicata</a:t>
            </a:r>
          </a:p>
          <a:p>
            <a:pPr marL="12700" marR="763905">
              <a:lnSpc>
                <a:spcPct val="100000"/>
              </a:lnSpc>
              <a:spcBef>
                <a:spcPts val="5"/>
              </a:spcBef>
            </a:pPr>
            <a:r>
              <a:rPr lang="it-IT" sz="1400" b="1" dirty="0">
                <a:latin typeface="Poppins" panose="00000500000000000000" pitchFamily="2" charset="0"/>
                <a:cs typeface="Poppins" panose="00000500000000000000" pitchFamily="2" charset="0"/>
              </a:rPr>
              <a:t>Liguria</a:t>
            </a:r>
          </a:p>
          <a:p>
            <a:pPr marL="12700" marR="763905">
              <a:lnSpc>
                <a:spcPct val="100000"/>
              </a:lnSpc>
              <a:spcBef>
                <a:spcPts val="5"/>
              </a:spcBef>
            </a:pPr>
            <a:r>
              <a:rPr lang="it-IT" sz="1400" b="1" dirty="0">
                <a:latin typeface="Poppins" panose="00000500000000000000" pitchFamily="2" charset="0"/>
                <a:cs typeface="Poppins" panose="00000500000000000000" pitchFamily="2" charset="0"/>
              </a:rPr>
              <a:t>Marche</a:t>
            </a:r>
            <a:endParaRPr lang="it-IT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ct val="150000"/>
              </a:lnSpc>
            </a:pPr>
            <a:endParaRPr lang="it-IT" sz="1400" b="1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87A9471E-121D-6AA9-C0A4-D210EA6C0EDC}"/>
              </a:ext>
            </a:extLst>
          </p:cNvPr>
          <p:cNvSpPr txBox="1"/>
          <p:nvPr/>
        </p:nvSpPr>
        <p:spPr>
          <a:xfrm>
            <a:off x="3574840" y="1278505"/>
            <a:ext cx="507486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3200" dirty="0">
                <a:solidFill>
                  <a:srgbClr val="002060"/>
                </a:solidFill>
                <a:latin typeface="Impact" panose="020B0806030902050204" pitchFamily="34" charset="0"/>
                <a:cs typeface="Arial"/>
              </a:rPr>
              <a:t>REGIONI E COMITATI COINVOLTI</a:t>
            </a:r>
            <a:endParaRPr sz="3200" dirty="0">
              <a:solidFill>
                <a:srgbClr val="002060"/>
              </a:solidFill>
              <a:latin typeface="Impact" panose="020B0806030902050204" pitchFamily="34" charset="0"/>
              <a:cs typeface="Arial"/>
            </a:endParaRPr>
          </a:p>
        </p:txBody>
      </p:sp>
      <p:pic>
        <p:nvPicPr>
          <p:cNvPr id="6" name="object 3">
            <a:extLst>
              <a:ext uri="{FF2B5EF4-FFF2-40B4-BE49-F238E27FC236}">
                <a16:creationId xmlns:a16="http://schemas.microsoft.com/office/drawing/2014/main" id="{48FA2872-8E4F-E11E-4D49-662751F7199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11457" y="1911646"/>
            <a:ext cx="4127109" cy="4790649"/>
          </a:xfrm>
          <a:prstGeom prst="rect">
            <a:avLst/>
          </a:prstGeom>
        </p:spPr>
      </p:pic>
      <p:sp>
        <p:nvSpPr>
          <p:cNvPr id="7" name="object 4">
            <a:extLst>
              <a:ext uri="{FF2B5EF4-FFF2-40B4-BE49-F238E27FC236}">
                <a16:creationId xmlns:a16="http://schemas.microsoft.com/office/drawing/2014/main" id="{2581B67E-CD17-ECD1-3D6A-CBC3AB2DE2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33433" y="2935843"/>
            <a:ext cx="2988819" cy="20441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5100" algn="l"/>
              </a:tabLst>
            </a:pPr>
            <a:r>
              <a:rPr lang="it-IT" spc="-5" dirty="0">
                <a:solidFill>
                  <a:srgbClr val="00B050"/>
                </a:solidFill>
                <a:latin typeface="Impact" panose="020B0806030902050204" pitchFamily="34" charset="0"/>
              </a:rPr>
              <a:t>19</a:t>
            </a:r>
            <a:r>
              <a:rPr spc="-30" dirty="0">
                <a:solidFill>
                  <a:srgbClr val="00B050"/>
                </a:solidFill>
                <a:latin typeface="Impact" panose="020B0806030902050204" pitchFamily="34" charset="0"/>
              </a:rPr>
              <a:t> </a:t>
            </a:r>
            <a:r>
              <a:rPr spc="-5" dirty="0">
                <a:solidFill>
                  <a:srgbClr val="00B050"/>
                </a:solidFill>
                <a:latin typeface="Impact" panose="020B0806030902050204" pitchFamily="34" charset="0"/>
              </a:rPr>
              <a:t>REGIONI</a:t>
            </a:r>
          </a:p>
          <a:p>
            <a:pPr marL="12700">
              <a:lnSpc>
                <a:spcPct val="100000"/>
              </a:lnSpc>
              <a:tabLst>
                <a:tab pos="165100" algn="l"/>
              </a:tabLst>
            </a:pPr>
            <a:r>
              <a:rPr lang="it-IT" spc="-5">
                <a:solidFill>
                  <a:srgbClr val="FFC000"/>
                </a:solidFill>
                <a:latin typeface="Impact" panose="020B0806030902050204" pitchFamily="34" charset="0"/>
              </a:rPr>
              <a:t>54</a:t>
            </a:r>
            <a:r>
              <a:rPr spc="-75">
                <a:solidFill>
                  <a:srgbClr val="FFC000"/>
                </a:solidFill>
                <a:latin typeface="Impact" panose="020B0806030902050204" pitchFamily="34" charset="0"/>
              </a:rPr>
              <a:t> </a:t>
            </a:r>
            <a:r>
              <a:rPr spc="-5" dirty="0">
                <a:solidFill>
                  <a:srgbClr val="FFC000"/>
                </a:solidFill>
                <a:latin typeface="Impact" panose="020B0806030902050204" pitchFamily="34" charset="0"/>
              </a:rPr>
              <a:t>PROVINCE</a:t>
            </a:r>
            <a:br>
              <a:rPr lang="it-IT" spc="-5" dirty="0">
                <a:solidFill>
                  <a:srgbClr val="0000FF"/>
                </a:solidFill>
                <a:latin typeface="Impact" panose="020B0806030902050204" pitchFamily="34" charset="0"/>
              </a:rPr>
            </a:br>
            <a:r>
              <a:rPr lang="it-IT" spc="-5" dirty="0">
                <a:solidFill>
                  <a:srgbClr val="FF0000"/>
                </a:solidFill>
                <a:latin typeface="Impact" panose="020B0806030902050204" pitchFamily="34" charset="0"/>
              </a:rPr>
              <a:t>300 A.S.D.</a:t>
            </a:r>
            <a:endParaRPr spc="-5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61" y="129823"/>
            <a:ext cx="2820473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21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gruppo, persone&#10;&#10;Descrizione generata automaticamente">
            <a:extLst>
              <a:ext uri="{FF2B5EF4-FFF2-40B4-BE49-F238E27FC236}">
                <a16:creationId xmlns:a16="http://schemas.microsoft.com/office/drawing/2014/main" id="{A90EEC0A-16E7-CCE7-3766-D688FF5FF2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1" y="115464"/>
            <a:ext cx="12151658" cy="6627071"/>
          </a:xfrm>
          <a:prstGeom prst="rect">
            <a:avLst/>
          </a:prstGeom>
        </p:spPr>
      </p:pic>
      <p:sp>
        <p:nvSpPr>
          <p:cNvPr id="5" name="object 8">
            <a:extLst>
              <a:ext uri="{FF2B5EF4-FFF2-40B4-BE49-F238E27FC236}">
                <a16:creationId xmlns:a16="http://schemas.microsoft.com/office/drawing/2014/main" id="{483982F6-D10B-B3A4-3EBA-9DD49D4F4939}"/>
              </a:ext>
            </a:extLst>
          </p:cNvPr>
          <p:cNvSpPr txBox="1"/>
          <p:nvPr/>
        </p:nvSpPr>
        <p:spPr>
          <a:xfrm>
            <a:off x="2153907" y="2617896"/>
            <a:ext cx="7620000" cy="925894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R="5080" indent="-612000" algn="ctr">
              <a:spcBef>
                <a:spcPts val="20"/>
              </a:spcBef>
            </a:pPr>
            <a:r>
              <a:rPr lang="it-IT" sz="6000" spc="15" dirty="0">
                <a:solidFill>
                  <a:srgbClr val="3333FF"/>
                </a:solidFill>
                <a:latin typeface="Impact"/>
                <a:cs typeface="Impact"/>
              </a:rPr>
              <a:t> </a:t>
            </a:r>
            <a:r>
              <a:rPr lang="it-IT" sz="6000" spc="15" dirty="0">
                <a:solidFill>
                  <a:srgbClr val="002060"/>
                </a:solidFill>
                <a:latin typeface="Impact"/>
                <a:cs typeface="Impact"/>
              </a:rPr>
              <a:t>CONTATTI</a:t>
            </a:r>
            <a:endParaRPr sz="6000" dirty="0">
              <a:solidFill>
                <a:srgbClr val="FF0000"/>
              </a:solidFill>
              <a:latin typeface="Impact"/>
              <a:cs typeface="Impact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B08D286-2104-B515-41EF-1CEAC0BC5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277" y="493079"/>
            <a:ext cx="2123876" cy="97832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917A524D-D670-9059-6162-FA5FA7E09C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506" y="305124"/>
            <a:ext cx="2407523" cy="1354232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139495-3F8A-2D8C-EC1E-354601550199}"/>
              </a:ext>
            </a:extLst>
          </p:cNvPr>
          <p:cNvSpPr txBox="1"/>
          <p:nvPr/>
        </p:nvSpPr>
        <p:spPr>
          <a:xfrm>
            <a:off x="-174812" y="3691188"/>
            <a:ext cx="10079826" cy="2359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95855" algn="ctr">
              <a:lnSpc>
                <a:spcPct val="100000"/>
              </a:lnSpc>
              <a:spcBef>
                <a:spcPts val="100"/>
              </a:spcBef>
            </a:pPr>
            <a:r>
              <a:rPr lang="it-IT" sz="2000" b="1" spc="-5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CSAIn Centri Sportivi Aziendali e Industriali</a:t>
            </a:r>
          </a:p>
          <a:p>
            <a:pPr marL="2395855" algn="ctr">
              <a:lnSpc>
                <a:spcPct val="100000"/>
              </a:lnSpc>
              <a:spcBef>
                <a:spcPts val="100"/>
              </a:spcBef>
            </a:pPr>
            <a:r>
              <a:rPr lang="it-IT" sz="2000" spc="-5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Segreteria</a:t>
            </a:r>
            <a:r>
              <a:rPr lang="it-IT" sz="2000" spc="-1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it-IT" sz="2000" spc="-5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Nazionale</a:t>
            </a:r>
          </a:p>
          <a:p>
            <a:pPr marL="2405380" algn="ctr">
              <a:lnSpc>
                <a:spcPts val="2840"/>
              </a:lnSpc>
            </a:pPr>
            <a:r>
              <a:rPr lang="it-IT" sz="2000" spc="-15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Viale</a:t>
            </a:r>
            <a:r>
              <a:rPr lang="it-IT" sz="2000" spc="-5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it-IT" sz="20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dell’Astronomia,</a:t>
            </a:r>
            <a:r>
              <a:rPr lang="it-IT" sz="2000" spc="5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it-IT" sz="2000" spc="-5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30 </a:t>
            </a:r>
            <a:r>
              <a:rPr lang="it-IT" sz="20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-</a:t>
            </a:r>
            <a:r>
              <a:rPr lang="it-IT" sz="2000" spc="-2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it-IT" sz="2000" spc="-5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00144</a:t>
            </a:r>
            <a:r>
              <a:rPr lang="it-IT" sz="2000" spc="2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it-IT" sz="20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ROMA</a:t>
            </a:r>
          </a:p>
          <a:p>
            <a:pPr marL="2393315" algn="ctr">
              <a:lnSpc>
                <a:spcPts val="2360"/>
              </a:lnSpc>
            </a:pPr>
            <a:r>
              <a:rPr lang="it-IT" b="0" spc="-5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Tel.</a:t>
            </a:r>
            <a:r>
              <a:rPr lang="it-IT" b="0" spc="-2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it-IT" b="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06.54221580</a:t>
            </a:r>
            <a:r>
              <a:rPr lang="it-IT" b="0" spc="-65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it-IT" b="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/</a:t>
            </a:r>
            <a:r>
              <a:rPr lang="it-IT" b="0" spc="-15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it-IT" b="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06.5918900</a:t>
            </a:r>
            <a:r>
              <a:rPr lang="it-IT" b="0" spc="-55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it-IT" b="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/</a:t>
            </a:r>
            <a:r>
              <a:rPr lang="it-IT" b="0" spc="-15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it-IT" b="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06.54220602</a:t>
            </a:r>
            <a:endParaRPr lang="it-IT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395855" algn="ctr">
              <a:lnSpc>
                <a:spcPct val="100000"/>
              </a:lnSpc>
            </a:pPr>
            <a:r>
              <a:rPr lang="it-IT" b="0" spc="-2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Fax.</a:t>
            </a:r>
            <a:r>
              <a:rPr lang="it-IT" b="0" spc="-25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it-IT" b="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06.5903242</a:t>
            </a:r>
            <a:r>
              <a:rPr lang="it-IT" b="0" spc="-45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it-IT" b="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/</a:t>
            </a:r>
            <a:r>
              <a:rPr lang="it-IT" b="0" spc="-15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it-IT" b="0" spc="-5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06.5903484</a:t>
            </a:r>
            <a:endParaRPr lang="it-IT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395855" algn="ctr">
              <a:lnSpc>
                <a:spcPct val="100000"/>
              </a:lnSpc>
              <a:spcBef>
                <a:spcPts val="25"/>
              </a:spcBef>
            </a:pPr>
            <a:r>
              <a:rPr lang="it-IT" b="0" u="sng" spc="-1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Poppins" panose="00000500000000000000" pitchFamily="2" charset="0"/>
                <a:cs typeface="Poppins" panose="000005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info@csain.it</a:t>
            </a:r>
            <a:endParaRPr lang="it-IT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>
              <a:lnSpc>
                <a:spcPct val="150000"/>
              </a:lnSpc>
            </a:pPr>
            <a:endParaRPr lang="it-IT" sz="2000" b="1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75" y="484734"/>
            <a:ext cx="318279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43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gruppo, persone&#10;&#10;Descrizione generata automaticamente">
            <a:extLst>
              <a:ext uri="{FF2B5EF4-FFF2-40B4-BE49-F238E27FC236}">
                <a16:creationId xmlns:a16="http://schemas.microsoft.com/office/drawing/2014/main" id="{15802FF8-2DB1-BF52-C33D-141E544D95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193"/>
            <a:ext cx="12151658" cy="6627071"/>
          </a:xfrm>
          <a:prstGeom prst="rect">
            <a:avLst/>
          </a:prstGeom>
        </p:spPr>
      </p:pic>
      <p:sp>
        <p:nvSpPr>
          <p:cNvPr id="4" name="object 6">
            <a:extLst>
              <a:ext uri="{FF2B5EF4-FFF2-40B4-BE49-F238E27FC236}">
                <a16:creationId xmlns:a16="http://schemas.microsoft.com/office/drawing/2014/main" id="{C29A1B46-079D-3961-5B04-6527180CC775}"/>
              </a:ext>
            </a:extLst>
          </p:cNvPr>
          <p:cNvSpPr txBox="1"/>
          <p:nvPr/>
        </p:nvSpPr>
        <p:spPr>
          <a:xfrm>
            <a:off x="957973" y="4187017"/>
            <a:ext cx="946115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" algn="ctr">
              <a:spcBef>
                <a:spcPts val="20"/>
              </a:spcBef>
            </a:pPr>
            <a:r>
              <a:rPr sz="1800" b="1" spc="2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it-IT" b="1" spc="-15" dirty="0">
                <a:latin typeface="Poppins" panose="00000500000000000000" pitchFamily="2" charset="0"/>
                <a:cs typeface="Poppins" panose="00000500000000000000" pitchFamily="2" charset="0"/>
              </a:rPr>
              <a:t>Progetto</a:t>
            </a:r>
            <a:r>
              <a:rPr lang="it-IT" b="1" spc="-5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it-IT" b="1" spc="-10" dirty="0">
                <a:latin typeface="Poppins" panose="00000500000000000000" pitchFamily="2" charset="0"/>
                <a:cs typeface="Poppins" panose="00000500000000000000" pitchFamily="2" charset="0"/>
              </a:rPr>
              <a:t>finanziato</a:t>
            </a:r>
            <a:r>
              <a:rPr lang="it-IT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it-IT" b="1" spc="-5" dirty="0">
                <a:latin typeface="Poppins" panose="00000500000000000000" pitchFamily="2" charset="0"/>
                <a:cs typeface="Poppins" panose="00000500000000000000" pitchFamily="2" charset="0"/>
              </a:rPr>
              <a:t>da</a:t>
            </a:r>
            <a:r>
              <a:rPr lang="it-IT" b="1" spc="5" dirty="0">
                <a:latin typeface="Poppins" panose="00000500000000000000" pitchFamily="2" charset="0"/>
                <a:cs typeface="Poppins" panose="00000500000000000000" pitchFamily="2" charset="0"/>
              </a:rPr>
              <a:t> Sport &amp; Salute S.p.a. società del Ministero dell’Economia e della Finanza dello Stato che promuove lo sport ed i corretti stili di vita </a:t>
            </a:r>
            <a:endParaRPr lang="it-IT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7620" algn="ctr">
              <a:lnSpc>
                <a:spcPct val="100000"/>
              </a:lnSpc>
              <a:spcBef>
                <a:spcPts val="20"/>
              </a:spcBef>
            </a:pPr>
            <a:endParaRPr sz="18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3882308-5658-E81B-82F5-FA24A07B0F67}"/>
              </a:ext>
            </a:extLst>
          </p:cNvPr>
          <p:cNvSpPr txBox="1"/>
          <p:nvPr/>
        </p:nvSpPr>
        <p:spPr>
          <a:xfrm>
            <a:off x="2555476" y="3013418"/>
            <a:ext cx="6553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Dicembre 2022/ Dicembre 2023</a:t>
            </a:r>
          </a:p>
        </p:txBody>
      </p:sp>
      <p:sp>
        <p:nvSpPr>
          <p:cNvPr id="6" name="Titolo 9">
            <a:extLst>
              <a:ext uri="{FF2B5EF4-FFF2-40B4-BE49-F238E27FC236}">
                <a16:creationId xmlns:a16="http://schemas.microsoft.com/office/drawing/2014/main" id="{B57F4F79-0A3B-0CCE-769B-D00C59D5F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616" y="2207487"/>
            <a:ext cx="6453061" cy="738664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800" dirty="0">
                <a:solidFill>
                  <a:srgbClr val="002060"/>
                </a:solidFill>
                <a:latin typeface="Acumin Pro Black" panose="020B0904020202020204" pitchFamily="34" charset="0"/>
              </a:rPr>
              <a:t>12 MESI DI ATTIVITA’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304F9FF-FCC2-20B9-0753-896872A92C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359" y="469735"/>
            <a:ext cx="1797877" cy="82815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B854EBC-30D0-C86C-89CC-63937F89E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453" y="264485"/>
            <a:ext cx="1936875" cy="108949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75" y="358809"/>
            <a:ext cx="318279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48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EC33FD7-406F-1EA1-DEAD-A8ABCAE71A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304" y="0"/>
            <a:ext cx="12279304" cy="6897057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EC073B94-29C0-E429-7937-4AF6ABF249EE}"/>
              </a:ext>
            </a:extLst>
          </p:cNvPr>
          <p:cNvSpPr/>
          <p:nvPr/>
        </p:nvSpPr>
        <p:spPr>
          <a:xfrm>
            <a:off x="0" y="2550797"/>
            <a:ext cx="12192000" cy="122904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F12B41F5-53F5-D90A-0A1D-63A873214FA2}"/>
              </a:ext>
            </a:extLst>
          </p:cNvPr>
          <p:cNvSpPr/>
          <p:nvPr/>
        </p:nvSpPr>
        <p:spPr>
          <a:xfrm>
            <a:off x="0" y="4009749"/>
            <a:ext cx="12192000" cy="122904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9E0C566A-A729-8323-B8EF-B8AC0E0E647B}"/>
              </a:ext>
            </a:extLst>
          </p:cNvPr>
          <p:cNvSpPr/>
          <p:nvPr/>
        </p:nvSpPr>
        <p:spPr>
          <a:xfrm>
            <a:off x="0" y="5483985"/>
            <a:ext cx="12192000" cy="12290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304F9FF-FCC2-20B9-0753-896872A92C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556" y="349266"/>
            <a:ext cx="1797877" cy="828156"/>
          </a:xfrm>
          <a:prstGeom prst="rect">
            <a:avLst/>
          </a:prstGeom>
        </p:spPr>
      </p:pic>
      <p:pic>
        <p:nvPicPr>
          <p:cNvPr id="10" name="Immagine 9" descr="Immagine che contiene testo, segnale, serviziodatavola, piatto&#10;&#10;Descrizione generata automaticamente">
            <a:extLst>
              <a:ext uri="{FF2B5EF4-FFF2-40B4-BE49-F238E27FC236}">
                <a16:creationId xmlns:a16="http://schemas.microsoft.com/office/drawing/2014/main" id="{D6B34971-C32A-0A0D-F3FD-A6096AC292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811" y="390948"/>
            <a:ext cx="2080471" cy="704813"/>
          </a:xfrm>
          <a:prstGeom prst="rect">
            <a:avLst/>
          </a:prstGeom>
        </p:spPr>
      </p:pic>
      <p:sp>
        <p:nvSpPr>
          <p:cNvPr id="9" name="object 17">
            <a:extLst>
              <a:ext uri="{FF2B5EF4-FFF2-40B4-BE49-F238E27FC236}">
                <a16:creationId xmlns:a16="http://schemas.microsoft.com/office/drawing/2014/main" id="{DA17BFC8-F8CE-D106-0F52-62DD330A9BD5}"/>
              </a:ext>
            </a:extLst>
          </p:cNvPr>
          <p:cNvSpPr txBox="1"/>
          <p:nvPr/>
        </p:nvSpPr>
        <p:spPr>
          <a:xfrm>
            <a:off x="508932" y="2731290"/>
            <a:ext cx="1117413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900" algn="just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35915" algn="l"/>
              </a:tabLst>
            </a:pPr>
            <a:r>
              <a:rPr lang="it-IT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Realizzare iniziative volte a favorire la sensibilizzazione e la promozione dello sport come </a:t>
            </a:r>
            <a:r>
              <a:rPr lang="it-IT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valore culturale</a:t>
            </a:r>
            <a:r>
              <a:rPr lang="it-IT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ed opportunità di </a:t>
            </a:r>
            <a:r>
              <a:rPr lang="it-IT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inclusione sociale</a:t>
            </a:r>
            <a:r>
              <a:rPr lang="it-IT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per la </a:t>
            </a:r>
            <a:r>
              <a:rPr lang="it-IT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popolazione scolastica </a:t>
            </a:r>
            <a:r>
              <a:rPr lang="it-IT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ordinaria e per i frequentanti dei corsi serali e dei CPIA;</a:t>
            </a:r>
            <a:endParaRPr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7C65351-B4A1-2154-EEB6-9C48C250526B}"/>
              </a:ext>
            </a:extLst>
          </p:cNvPr>
          <p:cNvSpPr txBox="1"/>
          <p:nvPr/>
        </p:nvSpPr>
        <p:spPr>
          <a:xfrm>
            <a:off x="2716311" y="1217471"/>
            <a:ext cx="66720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dirty="0">
                <a:solidFill>
                  <a:srgbClr val="002060"/>
                </a:solidFill>
                <a:latin typeface="Impact" panose="020B0806030902050204" pitchFamily="34" charset="0"/>
              </a:rPr>
              <a:t>OBIETTIVI GENERALI</a:t>
            </a:r>
          </a:p>
        </p:txBody>
      </p:sp>
      <p:sp>
        <p:nvSpPr>
          <p:cNvPr id="15" name="object 17">
            <a:extLst>
              <a:ext uri="{FF2B5EF4-FFF2-40B4-BE49-F238E27FC236}">
                <a16:creationId xmlns:a16="http://schemas.microsoft.com/office/drawing/2014/main" id="{E4050309-F56B-342B-6FDB-F0EBC448A63C}"/>
              </a:ext>
            </a:extLst>
          </p:cNvPr>
          <p:cNvSpPr txBox="1"/>
          <p:nvPr/>
        </p:nvSpPr>
        <p:spPr>
          <a:xfrm>
            <a:off x="578429" y="4257207"/>
            <a:ext cx="1117413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900" algn="just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35915" algn="l"/>
              </a:tabLst>
            </a:pPr>
            <a:r>
              <a:rPr lang="it-IT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Promuovere l’incremento della </a:t>
            </a:r>
            <a:r>
              <a:rPr lang="it-IT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pratica sportiva di base </a:t>
            </a:r>
            <a:r>
              <a:rPr lang="it-IT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 l’aumento del numero di persone che conducono </a:t>
            </a:r>
            <a:r>
              <a:rPr lang="it-IT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stili di vita attivi</a:t>
            </a:r>
            <a:r>
              <a:rPr lang="it-IT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; </a:t>
            </a:r>
          </a:p>
        </p:txBody>
      </p:sp>
      <p:sp>
        <p:nvSpPr>
          <p:cNvPr id="16" name="object 17">
            <a:extLst>
              <a:ext uri="{FF2B5EF4-FFF2-40B4-BE49-F238E27FC236}">
                <a16:creationId xmlns:a16="http://schemas.microsoft.com/office/drawing/2014/main" id="{D728FCF6-3ECC-BD61-D351-12CD6F38880A}"/>
              </a:ext>
            </a:extLst>
          </p:cNvPr>
          <p:cNvSpPr txBox="1"/>
          <p:nvPr/>
        </p:nvSpPr>
        <p:spPr>
          <a:xfrm>
            <a:off x="578428" y="5790638"/>
            <a:ext cx="11174135" cy="11464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900" algn="just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35915" algn="l"/>
              </a:tabLst>
            </a:pPr>
            <a:r>
              <a:rPr lang="it-IT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Contrastare, prevenire e ridurre </a:t>
            </a:r>
            <a:r>
              <a:rPr lang="it-IT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sedentarietà e obesità </a:t>
            </a:r>
            <a:r>
              <a:rPr lang="it-IT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quali fattori di rischio per la salute, </a:t>
            </a:r>
            <a:r>
              <a:rPr lang="it-IT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isolamento e disagio sociale </a:t>
            </a:r>
            <a:r>
              <a:rPr lang="it-IT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nelle nuove generazioni. </a:t>
            </a:r>
          </a:p>
          <a:p>
            <a:pPr marL="354965" indent="-342900" algn="just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35915" algn="l"/>
              </a:tabLst>
            </a:pPr>
            <a:endParaRPr lang="it-IT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54965" indent="-342900" algn="just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35915" algn="l"/>
              </a:tabLst>
            </a:pPr>
            <a:endParaRPr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4" y="250252"/>
            <a:ext cx="318279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EC33FD7-406F-1EA1-DEAD-A8ABCAE71A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304" y="0"/>
            <a:ext cx="12279304" cy="6897057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0539FB55-7152-5B9B-0D25-23A7EB19478C}"/>
              </a:ext>
            </a:extLst>
          </p:cNvPr>
          <p:cNvSpPr/>
          <p:nvPr/>
        </p:nvSpPr>
        <p:spPr>
          <a:xfrm>
            <a:off x="0" y="2418283"/>
            <a:ext cx="12192000" cy="122904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8BA3307D-32D2-AD3C-8D51-9215BC44587D}"/>
              </a:ext>
            </a:extLst>
          </p:cNvPr>
          <p:cNvSpPr/>
          <p:nvPr/>
        </p:nvSpPr>
        <p:spPr>
          <a:xfrm>
            <a:off x="0" y="3877235"/>
            <a:ext cx="12192000" cy="122904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8365FDDF-ABC7-F606-2917-F3E84C2F8649}"/>
              </a:ext>
            </a:extLst>
          </p:cNvPr>
          <p:cNvSpPr/>
          <p:nvPr/>
        </p:nvSpPr>
        <p:spPr>
          <a:xfrm>
            <a:off x="0" y="5351471"/>
            <a:ext cx="12192000" cy="12290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304F9FF-FCC2-20B9-0753-896872A92C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519" y="329276"/>
            <a:ext cx="1797877" cy="828156"/>
          </a:xfrm>
          <a:prstGeom prst="rect">
            <a:avLst/>
          </a:prstGeom>
        </p:spPr>
      </p:pic>
      <p:pic>
        <p:nvPicPr>
          <p:cNvPr id="10" name="Immagine 9" descr="Immagine che contiene testo, segnale, serviziodatavola, piatto&#10;&#10;Descrizione generata automaticamente">
            <a:extLst>
              <a:ext uri="{FF2B5EF4-FFF2-40B4-BE49-F238E27FC236}">
                <a16:creationId xmlns:a16="http://schemas.microsoft.com/office/drawing/2014/main" id="{D6B34971-C32A-0A0D-F3FD-A6096AC292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811" y="390948"/>
            <a:ext cx="2080471" cy="704813"/>
          </a:xfrm>
          <a:prstGeom prst="rect">
            <a:avLst/>
          </a:prstGeom>
        </p:spPr>
      </p:pic>
      <p:sp>
        <p:nvSpPr>
          <p:cNvPr id="3" name="object 16">
            <a:extLst>
              <a:ext uri="{FF2B5EF4-FFF2-40B4-BE49-F238E27FC236}">
                <a16:creationId xmlns:a16="http://schemas.microsoft.com/office/drawing/2014/main" id="{337C64BF-3125-4C07-4890-B5ADCB442D1E}"/>
              </a:ext>
            </a:extLst>
          </p:cNvPr>
          <p:cNvSpPr txBox="1"/>
          <p:nvPr/>
        </p:nvSpPr>
        <p:spPr>
          <a:xfrm>
            <a:off x="796459" y="2790936"/>
            <a:ext cx="1059908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algn="just">
              <a:lnSpc>
                <a:spcPct val="100000"/>
              </a:lnSpc>
              <a:spcBef>
                <a:spcPts val="100"/>
              </a:spcBef>
              <a:buSzPct val="90000"/>
              <a:tabLst>
                <a:tab pos="305435" algn="l"/>
              </a:tabLst>
            </a:pPr>
            <a:r>
              <a:rPr lang="it-IT" sz="2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Sviluppare un’offerta sportiva </a:t>
            </a:r>
            <a:r>
              <a:rPr lang="it-IT" sz="20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multidisciplinare, integrata ed inclusiva</a:t>
            </a:r>
            <a:r>
              <a:rPr lang="it-IT" sz="2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;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96DF289-B37C-87E0-9001-C087AC48BDE4}"/>
              </a:ext>
            </a:extLst>
          </p:cNvPr>
          <p:cNvSpPr txBox="1"/>
          <p:nvPr/>
        </p:nvSpPr>
        <p:spPr>
          <a:xfrm>
            <a:off x="2480865" y="1180346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b="1" dirty="0">
                <a:solidFill>
                  <a:srgbClr val="002060"/>
                </a:solidFill>
                <a:latin typeface="Impact" panose="020B0806030902050204" pitchFamily="34" charset="0"/>
              </a:rPr>
              <a:t>OBIETTIVI SPECIFICI</a:t>
            </a:r>
          </a:p>
        </p:txBody>
      </p:sp>
      <p:sp>
        <p:nvSpPr>
          <p:cNvPr id="5" name="object 16">
            <a:extLst>
              <a:ext uri="{FF2B5EF4-FFF2-40B4-BE49-F238E27FC236}">
                <a16:creationId xmlns:a16="http://schemas.microsoft.com/office/drawing/2014/main" id="{16CF61D1-5AC6-5551-680D-F437DEB5FB07}"/>
              </a:ext>
            </a:extLst>
          </p:cNvPr>
          <p:cNvSpPr txBox="1"/>
          <p:nvPr/>
        </p:nvSpPr>
        <p:spPr>
          <a:xfrm>
            <a:off x="796459" y="4177570"/>
            <a:ext cx="1059908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algn="just">
              <a:lnSpc>
                <a:spcPct val="100000"/>
              </a:lnSpc>
              <a:spcBef>
                <a:spcPts val="100"/>
              </a:spcBef>
              <a:buSzPct val="90000"/>
              <a:tabLst>
                <a:tab pos="305435" algn="l"/>
              </a:tabLst>
            </a:pPr>
            <a:r>
              <a:rPr lang="it-IT" sz="20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Rafforzare pratiche sociali di </a:t>
            </a:r>
            <a:r>
              <a:rPr lang="it-IT" sz="20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prossimità</a:t>
            </a:r>
            <a:r>
              <a:rPr lang="it-IT" sz="20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e di </a:t>
            </a:r>
            <a:r>
              <a:rPr lang="it-IT" sz="20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innovazione sociale “dal basso”</a:t>
            </a:r>
            <a:r>
              <a:rPr lang="it-IT" sz="20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partendo dalle esigenze e dai bisogni delle famiglie e dei ragazzi; </a:t>
            </a:r>
          </a:p>
        </p:txBody>
      </p:sp>
      <p:sp>
        <p:nvSpPr>
          <p:cNvPr id="6" name="object 16">
            <a:extLst>
              <a:ext uri="{FF2B5EF4-FFF2-40B4-BE49-F238E27FC236}">
                <a16:creationId xmlns:a16="http://schemas.microsoft.com/office/drawing/2014/main" id="{B60B7242-BC25-CB67-9BBA-DAD850C59677}"/>
              </a:ext>
            </a:extLst>
          </p:cNvPr>
          <p:cNvSpPr txBox="1"/>
          <p:nvPr/>
        </p:nvSpPr>
        <p:spPr>
          <a:xfrm>
            <a:off x="796459" y="5651806"/>
            <a:ext cx="1059908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algn="just">
              <a:lnSpc>
                <a:spcPct val="100000"/>
              </a:lnSpc>
              <a:spcBef>
                <a:spcPts val="100"/>
              </a:spcBef>
              <a:buSzPct val="90000"/>
              <a:tabLst>
                <a:tab pos="305435" algn="l"/>
              </a:tabLst>
            </a:pPr>
            <a:r>
              <a:rPr lang="it-IT" sz="2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Diffondere, attraverso lo sport, </a:t>
            </a:r>
            <a:r>
              <a:rPr lang="it-IT" sz="20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valori educativi e culturali </a:t>
            </a:r>
            <a:r>
              <a:rPr lang="it-IT" sz="2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(lealtà, rispetto reciproco e delle regole, non violenza, amicizia, impegno, valorizzazione delle differenze).</a:t>
            </a:r>
            <a:endParaRPr sz="2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17" y="284597"/>
            <a:ext cx="3182795" cy="106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4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testo, persona, interni&#10;&#10;Descrizione generata automaticamente">
            <a:extLst>
              <a:ext uri="{FF2B5EF4-FFF2-40B4-BE49-F238E27FC236}">
                <a16:creationId xmlns:a16="http://schemas.microsoft.com/office/drawing/2014/main" id="{F18A58B4-3C55-D7FB-9BA2-683CB382C1C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655530DD-10D7-01B0-54DD-0FB9AA773020}"/>
              </a:ext>
            </a:extLst>
          </p:cNvPr>
          <p:cNvSpPr/>
          <p:nvPr/>
        </p:nvSpPr>
        <p:spPr>
          <a:xfrm>
            <a:off x="-35859" y="1930972"/>
            <a:ext cx="12192000" cy="4746110"/>
          </a:xfrm>
          <a:prstGeom prst="rect">
            <a:avLst/>
          </a:prstGeom>
          <a:solidFill>
            <a:schemeClr val="bg2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304F9FF-FCC2-20B9-0753-896872A92C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276" y="267605"/>
            <a:ext cx="1797877" cy="828156"/>
          </a:xfrm>
          <a:prstGeom prst="rect">
            <a:avLst/>
          </a:prstGeom>
        </p:spPr>
      </p:pic>
      <p:pic>
        <p:nvPicPr>
          <p:cNvPr id="10" name="Immagine 9" descr="Immagine che contiene testo, segnale, serviziodatavola, piatto&#10;&#10;Descrizione generata automaticamente">
            <a:extLst>
              <a:ext uri="{FF2B5EF4-FFF2-40B4-BE49-F238E27FC236}">
                <a16:creationId xmlns:a16="http://schemas.microsoft.com/office/drawing/2014/main" id="{D6B34971-C32A-0A0D-F3FD-A6096AC292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811" y="390948"/>
            <a:ext cx="2080471" cy="70481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4FC75AC-4290-7467-6818-F3083AF86C3F}"/>
              </a:ext>
            </a:extLst>
          </p:cNvPr>
          <p:cNvSpPr txBox="1"/>
          <p:nvPr/>
        </p:nvSpPr>
        <p:spPr>
          <a:xfrm>
            <a:off x="2514016" y="1210872"/>
            <a:ext cx="7229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solidFill>
                  <a:srgbClr val="FFC000"/>
                </a:solidFill>
                <a:latin typeface="Impact" panose="020B0806030902050204" pitchFamily="34" charset="0"/>
              </a:rPr>
              <a:t>FASI PROGETTUALI GENERALI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8139BD0-EDD5-7FD9-3764-C0A9A3242246}"/>
              </a:ext>
            </a:extLst>
          </p:cNvPr>
          <p:cNvSpPr txBox="1"/>
          <p:nvPr/>
        </p:nvSpPr>
        <p:spPr>
          <a:xfrm>
            <a:off x="673304" y="2152767"/>
            <a:ext cx="106255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Analizzare</a:t>
            </a:r>
            <a:r>
              <a:rPr lang="it-IT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le modalità di offrire e gestire le attività sportive esistenti sul territorio; </a:t>
            </a:r>
          </a:p>
          <a:p>
            <a:pPr algn="just"/>
            <a:endParaRPr lang="it-IT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Promuovere</a:t>
            </a:r>
            <a:r>
              <a:rPr lang="it-IT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una rete sociale solidale per facilitare l’accesso alle attività sportive da parte dei ragazzi e delle famiglie;</a:t>
            </a:r>
          </a:p>
          <a:p>
            <a:pPr algn="just"/>
            <a:endParaRPr lang="it-IT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Favorire</a:t>
            </a:r>
            <a:r>
              <a:rPr lang="it-IT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alla pratica sportiva giovani ed adolescenti attraverso l’assunzione dei costi e/o di voucher a prezzi scontati a carico del progetto;</a:t>
            </a:r>
          </a:p>
          <a:p>
            <a:pPr algn="just"/>
            <a:r>
              <a:rPr lang="it-IT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Migliorare</a:t>
            </a:r>
            <a:r>
              <a:rPr lang="it-IT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le competenze professionali dei facilitatori, degli insegnanti e degli istruttori sportivi per far praticare l’attività sportiva in sicurezza;</a:t>
            </a:r>
          </a:p>
          <a:p>
            <a:pPr algn="just"/>
            <a:r>
              <a:rPr lang="it-IT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Programmare, organizzare e gestire </a:t>
            </a:r>
            <a:r>
              <a:rPr lang="it-IT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fine progetto le settimane dello sport con eventi sportivi con la partecipazione attiva dei nuovi arrivati alla pratica sportiva.</a:t>
            </a:r>
          </a:p>
          <a:p>
            <a:pPr algn="just"/>
            <a:r>
              <a:rPr lang="it-IT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Disseminare</a:t>
            </a:r>
            <a:r>
              <a:rPr lang="it-IT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sul territorio i risultati del progetto con l’obiettivo di assicurarne la continuità nel tempo anche attraverso la ricerca di autonome future entrate finanziarie. . </a:t>
            </a:r>
            <a:endParaRPr lang="it-IT" b="1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04" y="325731"/>
            <a:ext cx="2943036" cy="88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078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testo, persona, interni&#10;&#10;Descrizione generata automaticamente">
            <a:extLst>
              <a:ext uri="{FF2B5EF4-FFF2-40B4-BE49-F238E27FC236}">
                <a16:creationId xmlns:a16="http://schemas.microsoft.com/office/drawing/2014/main" id="{8A150E7A-5E7E-1929-9F34-A1A902D36A2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8"/>
            <a:ext cx="12192000" cy="68580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304F9FF-FCC2-20B9-0753-896872A92C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183" y="285345"/>
            <a:ext cx="1797877" cy="828156"/>
          </a:xfrm>
          <a:prstGeom prst="rect">
            <a:avLst/>
          </a:prstGeom>
        </p:spPr>
      </p:pic>
      <p:pic>
        <p:nvPicPr>
          <p:cNvPr id="10" name="Immagine 9" descr="Immagine che contiene testo, segnale, serviziodatavola, piatto&#10;&#10;Descrizione generata automaticamente">
            <a:extLst>
              <a:ext uri="{FF2B5EF4-FFF2-40B4-BE49-F238E27FC236}">
                <a16:creationId xmlns:a16="http://schemas.microsoft.com/office/drawing/2014/main" id="{D6B34971-C32A-0A0D-F3FD-A6096AC292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811" y="390948"/>
            <a:ext cx="2080471" cy="70481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4FC75AC-4290-7467-6818-F3083AF86C3F}"/>
              </a:ext>
            </a:extLst>
          </p:cNvPr>
          <p:cNvSpPr txBox="1"/>
          <p:nvPr/>
        </p:nvSpPr>
        <p:spPr>
          <a:xfrm>
            <a:off x="2481102" y="1352497"/>
            <a:ext cx="7229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solidFill>
                  <a:srgbClr val="002060"/>
                </a:solidFill>
                <a:latin typeface="Impact" panose="020B0806030902050204" pitchFamily="34" charset="0"/>
              </a:rPr>
              <a:t>MODELLO ORGANIZZATIVO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E7DC0C8A-2456-D240-0B29-AF5529E96CA8}"/>
              </a:ext>
            </a:extLst>
          </p:cNvPr>
          <p:cNvSpPr/>
          <p:nvPr/>
        </p:nvSpPr>
        <p:spPr>
          <a:xfrm>
            <a:off x="0" y="2481036"/>
            <a:ext cx="12192000" cy="122904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1572F2C-9F12-A1AE-E838-F0FAC7E3C66E}"/>
              </a:ext>
            </a:extLst>
          </p:cNvPr>
          <p:cNvSpPr/>
          <p:nvPr/>
        </p:nvSpPr>
        <p:spPr>
          <a:xfrm>
            <a:off x="0" y="3877235"/>
            <a:ext cx="12192000" cy="122904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CEDC2D53-E04B-67E1-B291-19B3C072806E}"/>
              </a:ext>
            </a:extLst>
          </p:cNvPr>
          <p:cNvSpPr/>
          <p:nvPr/>
        </p:nvSpPr>
        <p:spPr>
          <a:xfrm>
            <a:off x="0" y="5351471"/>
            <a:ext cx="12192000" cy="12290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8139BD0-EDD5-7FD9-3764-C0A9A3242246}"/>
              </a:ext>
            </a:extLst>
          </p:cNvPr>
          <p:cNvSpPr txBox="1"/>
          <p:nvPr/>
        </p:nvSpPr>
        <p:spPr>
          <a:xfrm>
            <a:off x="537768" y="2618179"/>
            <a:ext cx="10625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Il progetto sarà organizzato </a:t>
            </a:r>
            <a:r>
              <a:rPr lang="it-IT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 rete </a:t>
            </a:r>
            <a:r>
              <a:rPr lang="it-IT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ed avrà una </a:t>
            </a:r>
            <a:r>
              <a:rPr lang="it-IT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articolazione capillare diffusa </a:t>
            </a:r>
            <a:r>
              <a:rPr lang="it-IT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 il </a:t>
            </a:r>
            <a:r>
              <a:rPr lang="it-IT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coinvolgimento fisico </a:t>
            </a:r>
            <a:r>
              <a:rPr lang="it-IT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delle strutture sportive delle </a:t>
            </a:r>
            <a:r>
              <a:rPr lang="it-IT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asd</a:t>
            </a:r>
            <a:r>
              <a:rPr lang="it-IT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aderenti convolte nell’attuazione del progetto e delle scuole coinvolte;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A2FF34C-2816-B141-A9FE-6FA4304323E1}"/>
              </a:ext>
            </a:extLst>
          </p:cNvPr>
          <p:cNvSpPr txBox="1"/>
          <p:nvPr/>
        </p:nvSpPr>
        <p:spPr>
          <a:xfrm>
            <a:off x="550187" y="4116231"/>
            <a:ext cx="10625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Saranno privilegiati </a:t>
            </a:r>
            <a:r>
              <a:rPr lang="it-IT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percorsi e discipline di gruppo</a:t>
            </a:r>
            <a:r>
              <a:rPr lang="it-IT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per favorire la socializzazione attraverso la pratica sportiva;</a:t>
            </a:r>
            <a:endParaRPr lang="it-IT" b="1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242D20E-9BC4-80A7-C1F4-55A8290BF2CC}"/>
              </a:ext>
            </a:extLst>
          </p:cNvPr>
          <p:cNvSpPr txBox="1"/>
          <p:nvPr/>
        </p:nvSpPr>
        <p:spPr>
          <a:xfrm>
            <a:off x="385368" y="5471091"/>
            <a:ext cx="106255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Parallelamente alla pratica sportiva il progetto curerà anche </a:t>
            </a:r>
            <a:r>
              <a:rPr lang="it-IT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momenti informativi e promozionali</a:t>
            </a:r>
            <a:r>
              <a:rPr lang="it-IT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per una sana e corretta alimentazione attraverso l’organizzazione di </a:t>
            </a:r>
            <a:r>
              <a:rPr lang="it-IT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incontri e seminari </a:t>
            </a:r>
            <a:r>
              <a:rPr lang="it-IT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 la pubblicazione di </a:t>
            </a:r>
            <a:r>
              <a:rPr lang="it-IT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video e tutorial</a:t>
            </a:r>
            <a:r>
              <a:rPr lang="it-IT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di educazione alimentare.</a:t>
            </a:r>
            <a:endParaRPr lang="it-IT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/>
            <a:endParaRPr lang="it-IT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87" y="265680"/>
            <a:ext cx="2862714" cy="89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886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BD5A45D1-0BD9-3A12-A46D-4BC6E2106186}"/>
              </a:ext>
            </a:extLst>
          </p:cNvPr>
          <p:cNvSpPr/>
          <p:nvPr/>
        </p:nvSpPr>
        <p:spPr>
          <a:xfrm>
            <a:off x="35859" y="1302746"/>
            <a:ext cx="3550023" cy="5555254"/>
          </a:xfrm>
          <a:prstGeom prst="rect">
            <a:avLst/>
          </a:prstGeom>
          <a:solidFill>
            <a:srgbClr val="162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304F9FF-FCC2-20B9-0753-896872A92C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820" y="329276"/>
            <a:ext cx="1797877" cy="828156"/>
          </a:xfrm>
          <a:prstGeom prst="rect">
            <a:avLst/>
          </a:prstGeom>
        </p:spPr>
      </p:pic>
      <p:pic>
        <p:nvPicPr>
          <p:cNvPr id="10" name="Immagine 9" descr="Immagine che contiene testo, segnale, serviziodatavola, piatto&#10;&#10;Descrizione generata automaticamente">
            <a:extLst>
              <a:ext uri="{FF2B5EF4-FFF2-40B4-BE49-F238E27FC236}">
                <a16:creationId xmlns:a16="http://schemas.microsoft.com/office/drawing/2014/main" id="{D6B34971-C32A-0A0D-F3FD-A6096AC292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811" y="390948"/>
            <a:ext cx="2080471" cy="704813"/>
          </a:xfrm>
          <a:prstGeom prst="rect">
            <a:avLst/>
          </a:prstGeom>
        </p:spPr>
      </p:pic>
      <p:sp>
        <p:nvSpPr>
          <p:cNvPr id="2" name="object 9">
            <a:extLst>
              <a:ext uri="{FF2B5EF4-FFF2-40B4-BE49-F238E27FC236}">
                <a16:creationId xmlns:a16="http://schemas.microsoft.com/office/drawing/2014/main" id="{641EA53F-657A-F871-971A-7E8D3338780E}"/>
              </a:ext>
            </a:extLst>
          </p:cNvPr>
          <p:cNvSpPr txBox="1"/>
          <p:nvPr/>
        </p:nvSpPr>
        <p:spPr>
          <a:xfrm>
            <a:off x="218703" y="3191436"/>
            <a:ext cx="3516406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3600" dirty="0">
                <a:solidFill>
                  <a:schemeClr val="bg1"/>
                </a:solidFill>
                <a:latin typeface="Impact" panose="020B0806030902050204" pitchFamily="34" charset="0"/>
                <a:cs typeface="Arial"/>
              </a:rPr>
              <a:t>FASI PROGETTUALI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3600" dirty="0">
                <a:solidFill>
                  <a:schemeClr val="bg1"/>
                </a:solidFill>
                <a:latin typeface="Impact" panose="020B0806030902050204" pitchFamily="34" charset="0"/>
                <a:cs typeface="Arial"/>
              </a:rPr>
              <a:t>SPECIFICHE:</a:t>
            </a:r>
            <a:endParaRPr sz="3600" dirty="0">
              <a:solidFill>
                <a:schemeClr val="bg1"/>
              </a:solidFill>
              <a:latin typeface="Impact" panose="020B0806030902050204" pitchFamily="34" charset="0"/>
              <a:cs typeface="Arial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D1705A92-31D8-D024-4A38-08A618570F8B}"/>
              </a:ext>
            </a:extLst>
          </p:cNvPr>
          <p:cNvSpPr/>
          <p:nvPr/>
        </p:nvSpPr>
        <p:spPr>
          <a:xfrm>
            <a:off x="3585882" y="1302747"/>
            <a:ext cx="8606118" cy="55552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F8E67BD-CF39-2E2F-D96D-3BCF946F128C}"/>
              </a:ext>
            </a:extLst>
          </p:cNvPr>
          <p:cNvSpPr txBox="1"/>
          <p:nvPr/>
        </p:nvSpPr>
        <p:spPr>
          <a:xfrm>
            <a:off x="3884336" y="1508924"/>
            <a:ext cx="851986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Costituzione del </a:t>
            </a:r>
            <a:r>
              <a:rPr lang="it-IT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Comitato di Gestione </a:t>
            </a:r>
            <a:r>
              <a:rPr lang="it-IT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del progetto;</a:t>
            </a:r>
          </a:p>
          <a:p>
            <a:endParaRPr lang="it-IT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Promozione delle attività di Progetto;</a:t>
            </a:r>
          </a:p>
          <a:p>
            <a:endParaRPr lang="it-IT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Formazione</a:t>
            </a:r>
            <a:r>
              <a:rPr lang="it-IT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dei tecnici coinvolti nell’attuazione del progetto;</a:t>
            </a:r>
          </a:p>
          <a:p>
            <a:endParaRPr lang="it-IT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Organizzazione e gestione delle </a:t>
            </a:r>
            <a:r>
              <a:rPr lang="it-IT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«PAUSE ATTIVE», </a:t>
            </a:r>
            <a:r>
              <a:rPr lang="it-IT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momenti di attività sportiva o di intense conversazioni nei tempi di pausa delle giornate scolastiche;</a:t>
            </a:r>
          </a:p>
          <a:p>
            <a:endParaRPr lang="it-IT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Organizzazione e gestione di </a:t>
            </a:r>
            <a:r>
              <a:rPr lang="it-IT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percorsi sperimentali di BICIBUS</a:t>
            </a:r>
            <a:r>
              <a:rPr lang="it-IT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veri autobus a due ruote accompagnati da volontari lungo percorsi prestabiliti e messi in sicurezza;</a:t>
            </a:r>
          </a:p>
          <a:p>
            <a:endParaRPr lang="it-IT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Avviamento alla pratica sportiva </a:t>
            </a:r>
            <a:r>
              <a:rPr lang="it-IT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sia durante l’orario scolastico che durante l’orario extrascolastico;</a:t>
            </a:r>
          </a:p>
          <a:p>
            <a:endParaRPr lang="it-IT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Monitoraggio e valutazione</a:t>
            </a:r>
            <a:r>
              <a:rPr lang="it-IT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della attività progettuali.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it-IT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3" y="190904"/>
            <a:ext cx="3044969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12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BCC6714-7601-DCBD-E652-2AB5C2B238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38637"/>
            <a:ext cx="12192000" cy="6712775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A84AB6A5-CB40-CE47-3876-6AC6CF238D07}"/>
              </a:ext>
            </a:extLst>
          </p:cNvPr>
          <p:cNvSpPr/>
          <p:nvPr/>
        </p:nvSpPr>
        <p:spPr>
          <a:xfrm>
            <a:off x="527168" y="1277617"/>
            <a:ext cx="11534576" cy="4917141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304F9FF-FCC2-20B9-0753-896872A92C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7" y="224731"/>
            <a:ext cx="1797877" cy="828156"/>
          </a:xfrm>
          <a:prstGeom prst="rect">
            <a:avLst/>
          </a:prstGeom>
        </p:spPr>
      </p:pic>
      <p:pic>
        <p:nvPicPr>
          <p:cNvPr id="10" name="Immagine 9" descr="Immagine che contiene testo, segnale, serviziodatavola, piatto&#10;&#10;Descrizione generata automaticamente">
            <a:extLst>
              <a:ext uri="{FF2B5EF4-FFF2-40B4-BE49-F238E27FC236}">
                <a16:creationId xmlns:a16="http://schemas.microsoft.com/office/drawing/2014/main" id="{D6B34971-C32A-0A0D-F3FD-A6096AC292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811" y="390948"/>
            <a:ext cx="2080471" cy="704813"/>
          </a:xfrm>
          <a:prstGeom prst="rect">
            <a:avLst/>
          </a:prstGeom>
        </p:spPr>
      </p:pic>
      <p:sp>
        <p:nvSpPr>
          <p:cNvPr id="2" name="object 9">
            <a:extLst>
              <a:ext uri="{FF2B5EF4-FFF2-40B4-BE49-F238E27FC236}">
                <a16:creationId xmlns:a16="http://schemas.microsoft.com/office/drawing/2014/main" id="{641EA53F-657A-F871-971A-7E8D3338780E}"/>
              </a:ext>
            </a:extLst>
          </p:cNvPr>
          <p:cNvSpPr txBox="1"/>
          <p:nvPr/>
        </p:nvSpPr>
        <p:spPr>
          <a:xfrm>
            <a:off x="1790700" y="1531522"/>
            <a:ext cx="86106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3600" dirty="0">
                <a:solidFill>
                  <a:srgbClr val="002060"/>
                </a:solidFill>
                <a:latin typeface="Impact" panose="020B0806030902050204" pitchFamily="34" charset="0"/>
                <a:cs typeface="Arial"/>
              </a:rPr>
              <a:t>RISULTATI ATTESI:</a:t>
            </a:r>
            <a:endParaRPr sz="3600" dirty="0">
              <a:solidFill>
                <a:srgbClr val="002060"/>
              </a:solidFill>
              <a:latin typeface="Impact" panose="020B0806030902050204" pitchFamily="34" charset="0"/>
              <a:cs typeface="Arial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F8E67BD-CF39-2E2F-D96D-3BCF946F128C}"/>
              </a:ext>
            </a:extLst>
          </p:cNvPr>
          <p:cNvSpPr txBox="1"/>
          <p:nvPr/>
        </p:nvSpPr>
        <p:spPr>
          <a:xfrm>
            <a:off x="834702" y="2316153"/>
            <a:ext cx="109195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8435" indent="-166370" algn="just">
              <a:lnSpc>
                <a:spcPct val="100000"/>
              </a:lnSpc>
              <a:buSzPct val="50000"/>
              <a:buFont typeface="Symbol"/>
              <a:buChar char=""/>
              <a:tabLst>
                <a:tab pos="179070" algn="l"/>
              </a:tabLst>
            </a:pPr>
            <a:r>
              <a:rPr lang="it-IT" sz="1800" b="1" dirty="0">
                <a:latin typeface="Poppins" panose="00000500000000000000" pitchFamily="2" charset="0"/>
                <a:cs typeface="Poppins" panose="00000500000000000000" pitchFamily="2" charset="0"/>
              </a:rPr>
              <a:t>Aver avviato a fare sport in sicurezza almeno 4200 ragazzi delle scuole coinvolte; </a:t>
            </a:r>
          </a:p>
          <a:p>
            <a:pPr marL="12065" algn="just">
              <a:lnSpc>
                <a:spcPct val="100000"/>
              </a:lnSpc>
              <a:buSzPct val="50000"/>
              <a:tabLst>
                <a:tab pos="179070" algn="l"/>
              </a:tabLst>
            </a:pPr>
            <a:endParaRPr lang="it-IT" sz="18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8435" indent="-166370" algn="just">
              <a:lnSpc>
                <a:spcPct val="100000"/>
              </a:lnSpc>
              <a:buSzPct val="50000"/>
              <a:buFont typeface="Symbol"/>
              <a:buChar char=""/>
              <a:tabLst>
                <a:tab pos="179070" algn="l"/>
              </a:tabLst>
            </a:pPr>
            <a:r>
              <a:rPr lang="it-IT" sz="1800" b="1" dirty="0">
                <a:latin typeface="Poppins" panose="00000500000000000000" pitchFamily="2" charset="0"/>
                <a:cs typeface="Poppins" panose="00000500000000000000" pitchFamily="2" charset="0"/>
              </a:rPr>
              <a:t>Aver messo in condizione le </a:t>
            </a:r>
            <a:r>
              <a:rPr lang="it-IT" sz="1800" b="1" dirty="0" err="1">
                <a:latin typeface="Poppins" panose="00000500000000000000" pitchFamily="2" charset="0"/>
                <a:cs typeface="Poppins" panose="00000500000000000000" pitchFamily="2" charset="0"/>
              </a:rPr>
              <a:t>asd</a:t>
            </a:r>
            <a:r>
              <a:rPr lang="it-IT" sz="1800" b="1" dirty="0">
                <a:latin typeface="Poppins" panose="00000500000000000000" pitchFamily="2" charset="0"/>
                <a:cs typeface="Poppins" panose="00000500000000000000" pitchFamily="2" charset="0"/>
              </a:rPr>
              <a:t> territoriali di riprendere a fare sport valorizzandone le esperienze;</a:t>
            </a:r>
          </a:p>
          <a:p>
            <a:pPr marL="12065" algn="just">
              <a:lnSpc>
                <a:spcPct val="100000"/>
              </a:lnSpc>
              <a:buSzPct val="50000"/>
              <a:tabLst>
                <a:tab pos="179070" algn="l"/>
              </a:tabLst>
            </a:pPr>
            <a:endParaRPr lang="it-IT" sz="18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8435" indent="-166370" algn="just">
              <a:lnSpc>
                <a:spcPct val="100000"/>
              </a:lnSpc>
              <a:buSzPct val="50000"/>
              <a:buFont typeface="Symbol"/>
              <a:buChar char=""/>
              <a:tabLst>
                <a:tab pos="179070" algn="l"/>
              </a:tabLst>
            </a:pPr>
            <a:r>
              <a:rPr lang="it-IT" sz="1800" b="1" dirty="0">
                <a:latin typeface="Poppins" panose="00000500000000000000" pitchFamily="2" charset="0"/>
                <a:cs typeface="Poppins" panose="00000500000000000000" pitchFamily="2" charset="0"/>
              </a:rPr>
              <a:t>Aver definito una proposta di attività sportiva accessibile e praticatile sia a scuola che sul territorio;</a:t>
            </a:r>
          </a:p>
          <a:p>
            <a:pPr marL="12065" algn="just">
              <a:lnSpc>
                <a:spcPct val="100000"/>
              </a:lnSpc>
              <a:buSzPct val="50000"/>
              <a:tabLst>
                <a:tab pos="179070" algn="l"/>
              </a:tabLst>
            </a:pPr>
            <a:endParaRPr lang="it-IT" sz="18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8435" indent="-166370" algn="just">
              <a:lnSpc>
                <a:spcPct val="100000"/>
              </a:lnSpc>
              <a:buSzPct val="50000"/>
              <a:buFont typeface="Symbol"/>
              <a:buChar char=""/>
              <a:tabLst>
                <a:tab pos="179070" algn="l"/>
              </a:tabLst>
            </a:pPr>
            <a:r>
              <a:rPr lang="it-IT" sz="1800" b="1" dirty="0">
                <a:latin typeface="Poppins" panose="00000500000000000000" pitchFamily="2" charset="0"/>
                <a:cs typeface="Poppins" panose="00000500000000000000" pitchFamily="2" charset="0"/>
              </a:rPr>
              <a:t>Aver diffuso consapevolezza sul tema degli stili di vita attivi e salutari e della pratica sportiva orientata al benessere;</a:t>
            </a:r>
          </a:p>
          <a:p>
            <a:pPr marL="12065" algn="just">
              <a:lnSpc>
                <a:spcPct val="100000"/>
              </a:lnSpc>
              <a:buSzPct val="50000"/>
              <a:tabLst>
                <a:tab pos="179070" algn="l"/>
              </a:tabLst>
            </a:pPr>
            <a:endParaRPr lang="it-IT" sz="18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8435" indent="-166370" algn="just">
              <a:lnSpc>
                <a:spcPct val="100000"/>
              </a:lnSpc>
              <a:buSzPct val="50000"/>
              <a:buFont typeface="Symbol"/>
              <a:buChar char=""/>
              <a:tabLst>
                <a:tab pos="179070" algn="l"/>
              </a:tabLst>
            </a:pPr>
            <a:r>
              <a:rPr lang="it-IT" sz="1800" b="1" dirty="0">
                <a:latin typeface="Poppins" panose="00000500000000000000" pitchFamily="2" charset="0"/>
                <a:cs typeface="Poppins" panose="00000500000000000000" pitchFamily="2" charset="0"/>
              </a:rPr>
              <a:t>Aver messo in campo misure di sostegno per le associazioni e le società sportive dilettantistiche.</a:t>
            </a:r>
          </a:p>
          <a:p>
            <a:pPr algn="just"/>
            <a:endParaRPr lang="it-IT" b="1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02" y="224731"/>
            <a:ext cx="2756103" cy="97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28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BCC6714-7601-DCBD-E652-2AB5C2B238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2878"/>
            <a:ext cx="12192000" cy="6712775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A84AB6A5-CB40-CE47-3876-6AC6CF238D07}"/>
              </a:ext>
            </a:extLst>
          </p:cNvPr>
          <p:cNvSpPr/>
          <p:nvPr/>
        </p:nvSpPr>
        <p:spPr>
          <a:xfrm>
            <a:off x="437789" y="1369895"/>
            <a:ext cx="11534576" cy="4917141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304F9FF-FCC2-20B9-0753-896872A92C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138" y="261855"/>
            <a:ext cx="1797877" cy="828156"/>
          </a:xfrm>
          <a:prstGeom prst="rect">
            <a:avLst/>
          </a:prstGeom>
        </p:spPr>
      </p:pic>
      <p:pic>
        <p:nvPicPr>
          <p:cNvPr id="10" name="Immagine 9" descr="Immagine che contiene testo, segnale, serviziodatavola, piatto&#10;&#10;Descrizione generata automaticamente">
            <a:extLst>
              <a:ext uri="{FF2B5EF4-FFF2-40B4-BE49-F238E27FC236}">
                <a16:creationId xmlns:a16="http://schemas.microsoft.com/office/drawing/2014/main" id="{D6B34971-C32A-0A0D-F3FD-A6096AC292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811" y="390948"/>
            <a:ext cx="2080471" cy="704813"/>
          </a:xfrm>
          <a:prstGeom prst="rect">
            <a:avLst/>
          </a:prstGeom>
        </p:spPr>
      </p:pic>
      <p:sp>
        <p:nvSpPr>
          <p:cNvPr id="2" name="object 9">
            <a:extLst>
              <a:ext uri="{FF2B5EF4-FFF2-40B4-BE49-F238E27FC236}">
                <a16:creationId xmlns:a16="http://schemas.microsoft.com/office/drawing/2014/main" id="{641EA53F-657A-F871-971A-7E8D3338780E}"/>
              </a:ext>
            </a:extLst>
          </p:cNvPr>
          <p:cNvSpPr txBox="1"/>
          <p:nvPr/>
        </p:nvSpPr>
        <p:spPr>
          <a:xfrm>
            <a:off x="1790700" y="1638680"/>
            <a:ext cx="86106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3600" dirty="0">
                <a:solidFill>
                  <a:srgbClr val="002060"/>
                </a:solidFill>
                <a:latin typeface="Impact" panose="020B0806030902050204" pitchFamily="34" charset="0"/>
                <a:cs typeface="Arial"/>
              </a:rPr>
              <a:t>DESTINATARI PRIVILEGIATI:</a:t>
            </a:r>
            <a:endParaRPr sz="3600" dirty="0">
              <a:solidFill>
                <a:srgbClr val="002060"/>
              </a:solidFill>
              <a:latin typeface="Impact" panose="020B0806030902050204" pitchFamily="34" charset="0"/>
              <a:cs typeface="Arial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F8E67BD-CF39-2E2F-D96D-3BCF946F128C}"/>
              </a:ext>
            </a:extLst>
          </p:cNvPr>
          <p:cNvSpPr txBox="1"/>
          <p:nvPr/>
        </p:nvSpPr>
        <p:spPr>
          <a:xfrm>
            <a:off x="834702" y="2560410"/>
            <a:ext cx="1091950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>
                <a:latin typeface="Poppins" panose="00000500000000000000" pitchFamily="2" charset="0"/>
                <a:cs typeface="Poppins" panose="00000500000000000000" pitchFamily="2" charset="0"/>
              </a:rPr>
              <a:t>le fasce di popolazione sedentaria;</a:t>
            </a:r>
          </a:p>
          <a:p>
            <a:pPr algn="just"/>
            <a:endParaRPr lang="it-IT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>
                <a:latin typeface="Poppins" panose="00000500000000000000" pitchFamily="2" charset="0"/>
                <a:cs typeface="Poppins" panose="00000500000000000000" pitchFamily="2" charset="0"/>
              </a:rPr>
              <a:t>bambini e adolescenti, con l’obiettivo prioritario di avvicinarli allo sport, promuovere un modello capace di prevalere su abitudini e stili di vita poco virtuosi; </a:t>
            </a:r>
          </a:p>
          <a:p>
            <a:pPr algn="just"/>
            <a:endParaRPr lang="it-IT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>
                <a:latin typeface="Poppins" panose="00000500000000000000" pitchFamily="2" charset="0"/>
                <a:cs typeface="Poppins" panose="00000500000000000000" pitchFamily="2" charset="0"/>
              </a:rPr>
              <a:t>gruppi socioeconomici fragili al fine di rendere lo sport accessibile a tutti e di incidere sulle ragioni sociali ed economiche; </a:t>
            </a:r>
          </a:p>
          <a:p>
            <a:pPr algn="just"/>
            <a:endParaRPr lang="it-IT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>
                <a:latin typeface="Poppins" panose="00000500000000000000" pitchFamily="2" charset="0"/>
                <a:cs typeface="Poppins" panose="00000500000000000000" pitchFamily="2" charset="0"/>
              </a:rPr>
              <a:t>donne, con l’obiettivo prioritario di eliminare il gap di genere nella pratica dell’attività fisica e sportiva.</a:t>
            </a:r>
          </a:p>
          <a:p>
            <a:pPr algn="just"/>
            <a:endParaRPr lang="it-IT" b="1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8" y="214034"/>
            <a:ext cx="2743200" cy="84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5604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911</Words>
  <Application>Microsoft Office PowerPoint</Application>
  <PresentationFormat>Widescreen</PresentationFormat>
  <Paragraphs>101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di Office</vt:lpstr>
      <vt:lpstr>Presentazione standard di PowerPoint</vt:lpstr>
      <vt:lpstr>12 MESI DI ATTIVITA’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19 REGIONI 54 PROVINCE 300 A.S.D.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Carlo Giardino</dc:creator>
  <cp:lastModifiedBy>Salvatore Filippello</cp:lastModifiedBy>
  <cp:revision>10</cp:revision>
  <dcterms:created xsi:type="dcterms:W3CDTF">2023-01-10T16:19:30Z</dcterms:created>
  <dcterms:modified xsi:type="dcterms:W3CDTF">2023-03-02T08:19:30Z</dcterms:modified>
</cp:coreProperties>
</file>